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9" r:id="rId15"/>
    <p:sldId id="280" r:id="rId16"/>
    <p:sldId id="272" r:id="rId17"/>
    <p:sldId id="273" r:id="rId18"/>
    <p:sldId id="281" r:id="rId19"/>
    <p:sldId id="282" r:id="rId20"/>
    <p:sldId id="275" r:id="rId21"/>
    <p:sldId id="277" r:id="rId22"/>
    <p:sldId id="278" r:id="rId23"/>
  </p:sldIdLst>
  <p:sldSz cx="9144000" cy="5143500" type="screen16x9"/>
  <p:notesSz cx="6858000" cy="9144000"/>
  <p:embeddedFontLst>
    <p:embeddedFont>
      <p:font typeface="Calibri" panose="020F0502020204030204" pitchFamily="34" charset="0"/>
      <p:regular r:id="rId25"/>
      <p:bold r:id="rId26"/>
      <p:italic r:id="rId27"/>
      <p:boldItalic r:id="rId28"/>
    </p:embeddedFont>
    <p:embeddedFont>
      <p:font typeface="Maven Pro" panose="020B0604020202020204" charset="0"/>
      <p:regular r:id="rId29"/>
      <p:bold r:id="rId30"/>
    </p:embeddedFont>
    <p:embeddedFont>
      <p:font typeface="Nunito" panose="020B0604020202020204"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2B42"/>
    <a:srgbClr val="D5D8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226" autoAdjust="0"/>
  </p:normalViewPr>
  <p:slideViewPr>
    <p:cSldViewPr snapToGrid="0">
      <p:cViewPr varScale="1">
        <p:scale>
          <a:sx n="107" d="100"/>
          <a:sy n="107" d="100"/>
        </p:scale>
        <p:origin x="75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a58a88fe0d_0_29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a58a88fe0d_0_2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Based off our results from the exploratory analysis stage, we were led to believe that both status and continent are potentially two significant factors in determining life expectancy. Therefore, we built two multi-linear regression models, each containing a different categorical variable, to determine which of the two results in a more accurate prediction. Each model began with all predictors, then we utilized the Variance Inflation Factor to iteratively remove variables that displayed high risk of collinearity. Then we followed the backwards selection method to continue to remove predictors based on level of significance until we reached a model where all predictors were statistically significant at the 0.1 level of confidence. Afterwards, we decided to perform cross validation to get an estimate of test-set prediction error for both models and compare between the two. We then used the model with the lower Mean Squared Error to build a regression tree. </a:t>
            </a:r>
            <a:endParaRPr/>
          </a:p>
          <a:p>
            <a:pPr marL="0" lvl="0" indent="0" algn="l" rtl="0">
              <a:spcBef>
                <a:spcPts val="120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a5b519b03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a5b519b03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We used na.omit to remove empty observations, resulting in 1649 total observations.</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We have two multi linear regression models, one that contains Country Status and the other that contains the Continent name. </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First we wanted to produce the best model we could for the one containing Country status. </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We used the Variance Inflation Factor in order to find instances of multicollinearity. </a:t>
            </a:r>
            <a:endParaRPr sz="1300">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We found that variables infant deaths and GDP both showed high Vif values and were removed accordingly. </a:t>
            </a:r>
            <a:endParaRPr>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We now had a model where all predictors were significant at the 0.1 level, so we stopped here. </a:t>
            </a:r>
            <a:endParaRPr>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For the second model which contains the country status, we again used the Variance Inflation Factor.</a:t>
            </a:r>
            <a:endParaRPr sz="1300">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Again we found that variables infant deaths and GDP both showed high Vif values and were removed accordingly. </a:t>
            </a:r>
            <a:endParaRPr>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However, we still had a model where not every predictor was significant. </a:t>
            </a:r>
            <a:endParaRPr sz="1300">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To get a better model we began removing predictors with the highest P-value.</a:t>
            </a:r>
            <a:endParaRPr>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By the end, we had a reduced model that best explains the data and where we removed Total Expenditure, Hepatitis B, and Population through backwards stepwise regression. </a:t>
            </a:r>
            <a:endParaRPr sz="1300">
              <a:latin typeface="Nunito"/>
              <a:ea typeface="Nunito"/>
              <a:cs typeface="Nunito"/>
              <a:sym typeface="Nunito"/>
            </a:endParaRPr>
          </a:p>
          <a:p>
            <a:pPr marL="0" lvl="0" indent="0" algn="l" rtl="0">
              <a:spcBef>
                <a:spcPts val="160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a5b519b038_4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a5b519b038_4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Calibri"/>
                <a:ea typeface="Calibri"/>
                <a:cs typeface="Calibri"/>
                <a:sym typeface="Calibri"/>
              </a:rPr>
              <a:t>starting off with the “Non-Linearity of the response-predictor relationship assumption” for the model containing status. For this problem we plot the residuals against the predicted values of y which shows some evidence of a discernible pattern but not enough to conclude a violation of the assumption. The second problem that we address is the Non-constant variance of error terms, which we can conclude does not show pattern of heteroscedasticity and does not violate assumption of equal variance from examining the Scale-location plot. Residuals vs Leverage shows that all outliers are within cook’s distance and that the model is acceptable in terms of leverage points.  Lastly, Normal Q-Q shows that the residuals are relatively normally distributed by not deviating severely from the straight line pattern. </a:t>
            </a:r>
            <a:endParaRPr>
              <a:latin typeface="Calibri"/>
              <a:ea typeface="Calibri"/>
              <a:cs typeface="Calibri"/>
              <a:sym typeface="Calibri"/>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af4ff3e5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af4ff3e5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alibri"/>
                <a:ea typeface="Calibri"/>
                <a:cs typeface="Calibri"/>
                <a:sym typeface="Calibri"/>
              </a:rPr>
              <a:t>Moreover, for the model containing Continents we can see from residuals vs fitted that there is not a violation of the linearity assumption. Scale - location shows that we do not see any evidence of heteroscedasticity. Normal Q-Q shows that the residuals are once again relatively normally distributed and do not deviate severely from the straight line pattern. Lastly, Residuals vs Leverage does not show alarming evidence of residuals outside of cook’s distance or high leverage points. </a:t>
            </a:r>
            <a:endParaRPr>
              <a:solidFill>
                <a:schemeClr val="dk1"/>
              </a:solidFill>
              <a:latin typeface="Calibri"/>
              <a:ea typeface="Calibri"/>
              <a:cs typeface="Calibri"/>
              <a:sym typeface="Calibri"/>
            </a:endParaRPr>
          </a:p>
          <a:p>
            <a:pPr marL="0" lvl="0" indent="0" algn="l" rtl="0">
              <a:spcBef>
                <a:spcPts val="1200"/>
              </a:spcBef>
              <a:spcAft>
                <a:spcPts val="0"/>
              </a:spcAft>
              <a:buNone/>
            </a:pPr>
            <a:endParaRPr>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a5d54fec68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a5d54fec6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537798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a5d54fec68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a5d54fec6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74280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a5b519b038_4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a5b519b038_4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Cross Validation is done to obtain an estimate of test-set prediction error.</a:t>
            </a:r>
            <a:endParaRPr sz="1300">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We are taking the Validation Set approach which means that we split our dataset in half without replacement and set one half to represent the training data set. </a:t>
            </a:r>
            <a:endParaRPr>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We ran linear regression for both models based on the training dataset. </a:t>
            </a:r>
            <a:endParaRPr>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Then we calculated the Mean Squared Error values for both based on the validation sample. </a:t>
            </a:r>
            <a:endParaRPr>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Our hopes in cross validation were to be able to choose the better model out of the two by comparing their Mean Squared Error values.</a:t>
            </a:r>
            <a:endParaRPr sz="1300">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The model containing status had an MSE value of 13.54407</a:t>
            </a:r>
            <a:endParaRPr>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The model containing Continent had an MSE value of 12.3996</a:t>
            </a:r>
            <a:endParaRPr>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Therefore, these estimates give us an idea of the test error of the final chosen model and we can conclude that the model containing Continent is the better model out of the two. </a:t>
            </a:r>
            <a:endParaRPr>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However, the validation set approach is highly variable and can overestimate the test error of the final model. </a:t>
            </a:r>
            <a:endParaRPr sz="1300">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The reason is because its dependent on which observations end up in the training data set rather than the validation set. </a:t>
            </a:r>
            <a:endParaRPr>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Therefore, we can either try a different resampling method or we can fit the model using a regression tree then perform cross validation on the tree to determine the optimal level of tree complexity. (someone check this)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a5b519b038_4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a5b519b038_4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We decided that using a regression tree would be a better option because it can accommodate the additional predictors and clarifies which predictors most affect life expectancy. </a:t>
            </a:r>
            <a:endParaRPr sz="1300">
              <a:solidFill>
                <a:schemeClr val="dk1"/>
              </a:solidFill>
              <a:latin typeface="Nunito"/>
              <a:ea typeface="Nunito"/>
              <a:cs typeface="Nunito"/>
              <a:sym typeface="Nunito"/>
            </a:endParaRPr>
          </a:p>
          <a:p>
            <a:pPr marL="914400" lvl="1"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We took the better model out of the two which was the one containing continent and applied it to a regression tree. </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Once again, we start with validation set approach, splitting our observations in half. </a:t>
            </a:r>
            <a:endParaRPr sz="1300">
              <a:solidFill>
                <a:schemeClr val="dk1"/>
              </a:solidFill>
              <a:latin typeface="Nunito"/>
              <a:ea typeface="Nunito"/>
              <a:cs typeface="Nunito"/>
              <a:sym typeface="Nunito"/>
            </a:endParaRPr>
          </a:p>
          <a:p>
            <a:pPr marL="914400" lvl="1"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We then fit the model and took a look at the residual mean deviance which in the case of regression is simply the sum of squared errors for the tree and it tells us how well the model fits the data. </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The value for residual mean deviance is 9.394 which is a relatively small value which means our model fits well. </a:t>
            </a:r>
            <a:endParaRPr sz="1300">
              <a:solidFill>
                <a:schemeClr val="dk1"/>
              </a:solidFill>
              <a:latin typeface="Nunito"/>
              <a:ea typeface="Nunito"/>
              <a:cs typeface="Nunito"/>
              <a:sym typeface="Nunito"/>
            </a:endParaRPr>
          </a:p>
          <a:p>
            <a:pPr marL="914400" lvl="1"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Our resulting model has a tree size of 10.</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We then used cross validation to determine the best tree size and found that a tree size of 10 is the optimal value. </a:t>
            </a:r>
            <a:endParaRPr sz="1300">
              <a:solidFill>
                <a:schemeClr val="dk1"/>
              </a:solidFill>
              <a:latin typeface="Nunito"/>
              <a:ea typeface="Nunito"/>
              <a:cs typeface="Nunito"/>
              <a:sym typeface="Nunito"/>
            </a:endParaRPr>
          </a:p>
          <a:p>
            <a:pPr marL="914400" lvl="1"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Therefore, we did not have to prune our tree and we can use this unpruned tree to make prediction on the test data set. </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Here we have a plot of the tree’s size against its deviance to prove that our original tree was the best.  </a:t>
            </a:r>
            <a:endParaRPr sz="1300">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According to the plot,  value of 10 is the best tree size so we did not have to prune our tree. </a:t>
            </a:r>
            <a:endParaRPr>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On the second plot we can see how the true y compares to the predicted y.</a:t>
            </a:r>
            <a:endParaRPr sz="1300">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The plot shows that our model’s predictions follows a similar trend to the real values. </a:t>
            </a:r>
            <a:endParaRPr>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endParaRPr sz="1300">
              <a:solidFill>
                <a:schemeClr val="dk1"/>
              </a:solidFill>
              <a:latin typeface="Nunito"/>
              <a:ea typeface="Nunito"/>
              <a:cs typeface="Nunito"/>
              <a:sym typeface="Nunito"/>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a5b519b038_4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a5b519b038_4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We decided that using a regression tree would be a better option because it can accommodate the additional predictors and clarifies which predictors most affect life expectancy. </a:t>
            </a:r>
            <a:endParaRPr sz="1300">
              <a:solidFill>
                <a:schemeClr val="dk1"/>
              </a:solidFill>
              <a:latin typeface="Nunito"/>
              <a:ea typeface="Nunito"/>
              <a:cs typeface="Nunito"/>
              <a:sym typeface="Nunito"/>
            </a:endParaRPr>
          </a:p>
          <a:p>
            <a:pPr marL="914400" lvl="1"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We took the better model out of the two which was the one containing continent and applied it to a regression tree. </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Once again, we start with validation set approach, splitting our observations in half. </a:t>
            </a:r>
            <a:endParaRPr sz="1300">
              <a:solidFill>
                <a:schemeClr val="dk1"/>
              </a:solidFill>
              <a:latin typeface="Nunito"/>
              <a:ea typeface="Nunito"/>
              <a:cs typeface="Nunito"/>
              <a:sym typeface="Nunito"/>
            </a:endParaRPr>
          </a:p>
          <a:p>
            <a:pPr marL="914400" lvl="1"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We then fit the model and took a look at the residual mean deviance which in the case of regression is simply the sum of squared errors for the tree and it tells us how well the model fits the data. </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The value for residual mean deviance is 9.394 which is a relatively small value which means our model fits well. </a:t>
            </a:r>
            <a:endParaRPr sz="1300">
              <a:solidFill>
                <a:schemeClr val="dk1"/>
              </a:solidFill>
              <a:latin typeface="Nunito"/>
              <a:ea typeface="Nunito"/>
              <a:cs typeface="Nunito"/>
              <a:sym typeface="Nunito"/>
            </a:endParaRPr>
          </a:p>
          <a:p>
            <a:pPr marL="914400" lvl="1"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Our resulting model has a tree size of 10.</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We then used cross validation to determine the best tree size and found that a tree size of 10 is the optimal value. </a:t>
            </a:r>
            <a:endParaRPr sz="1300">
              <a:solidFill>
                <a:schemeClr val="dk1"/>
              </a:solidFill>
              <a:latin typeface="Nunito"/>
              <a:ea typeface="Nunito"/>
              <a:cs typeface="Nunito"/>
              <a:sym typeface="Nunito"/>
            </a:endParaRPr>
          </a:p>
          <a:p>
            <a:pPr marL="914400" lvl="1"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Therefore, we did not have to prune our tree and we can use this unpruned tree to make prediction on the test data set. </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Here we have a plot of the tree’s size against its deviance to prove that our original tree was the best.  </a:t>
            </a:r>
            <a:endParaRPr sz="1300">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According to the plot,  value of 10 is the best tree size so we did not have to prune our tree. </a:t>
            </a:r>
            <a:endParaRPr>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On the second plot we can see how the true y compares to the predicted y.</a:t>
            </a:r>
            <a:endParaRPr sz="1300">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The plot shows that our model’s predictions follows a similar trend to the real values. </a:t>
            </a:r>
            <a:endParaRPr>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endParaRPr sz="1300">
              <a:solidFill>
                <a:schemeClr val="dk1"/>
              </a:solidFill>
              <a:latin typeface="Nunito"/>
              <a:ea typeface="Nunito"/>
              <a:cs typeface="Nunito"/>
              <a:sym typeface="Nunito"/>
            </a:endParaRPr>
          </a:p>
        </p:txBody>
      </p:sp>
    </p:spTree>
    <p:extLst>
      <p:ext uri="{BB962C8B-B14F-4D97-AF65-F5344CB8AC3E}">
        <p14:creationId xmlns:p14="http://schemas.microsoft.com/office/powerpoint/2010/main" val="23268402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a5b519b038_4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a5b519b038_4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Calibri"/>
                <a:ea typeface="Calibri"/>
                <a:cs typeface="Calibri"/>
                <a:sym typeface="Calibri"/>
              </a:rPr>
              <a:t>starting off with the “Non-Linearity of the response-predictor relationship assumption” for the model containing status. For this problem we plot the residuals against the predicted values of y which shows some evidence of a discernible pattern but not enough to conclude a violation of the assumption. The second problem that we address is the Non-constant variance of error terms, which we can conclude does not show pattern of heteroscedasticity and does not violate assumption of equal variance from examining the Scale-location plot. Residuals vs Leverage shows that all outliers are within cook’s distance and that the model is acceptable in terms of leverage points.  Lastly, Normal Q-Q shows that the residuals are relatively normally distributed by not deviating severely from the straight line pattern. </a:t>
            </a:r>
            <a:endParaRPr>
              <a:latin typeface="Calibri"/>
              <a:ea typeface="Calibri"/>
              <a:cs typeface="Calibri"/>
              <a:sym typeface="Calibri"/>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7432935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a58a88fe0d_0_1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a58a88fe0d_0_1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a58a88fe0d_0_29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a58a88fe0d_0_2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300">
              <a:solidFill>
                <a:schemeClr val="dk1"/>
              </a:solidFill>
              <a:latin typeface="Nunito"/>
              <a:ea typeface="Nunito"/>
              <a:cs typeface="Nunito"/>
              <a:sym typeface="Nunito"/>
            </a:endParaRPr>
          </a:p>
          <a:p>
            <a:pPr marL="914400" lvl="1" indent="-298450" algn="l" rtl="0">
              <a:lnSpc>
                <a:spcPct val="115000"/>
              </a:lnSpc>
              <a:spcBef>
                <a:spcPts val="1600"/>
              </a:spcBef>
              <a:spcAft>
                <a:spcPts val="0"/>
              </a:spcAft>
              <a:buClr>
                <a:schemeClr val="dk1"/>
              </a:buClr>
              <a:buSzPts val="1100"/>
              <a:buFont typeface="Nunito"/>
              <a:buChar char="○"/>
            </a:pPr>
            <a:r>
              <a:rPr lang="en">
                <a:solidFill>
                  <a:schemeClr val="dk1"/>
                </a:solidFill>
                <a:latin typeface="Nunito"/>
                <a:ea typeface="Nunito"/>
                <a:cs typeface="Nunito"/>
                <a:sym typeface="Nunito"/>
              </a:rPr>
              <a:t>Rather, the three most influential to building the model were "Income.composition.of.resources", "HIV.AIDS" and  "Adult.Mortality" </a:t>
            </a:r>
            <a:endParaRPr>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From the tree, we can see that the most important factor is the income composition of resources predictor towards predicting life expectancy. If an observation has an income composition of resources value greater than 0.8075 but an Adult Mortality  lower than 110.5 then we get the highest predicted value of life expectancy at 81.25. On the other hand, if the value for income composition of resources is less than 0.5765 but the value of HIV.AIDS is greater than 16.25 then we predict a value of 47.35 for life expectancy which is the lowest value among the terminal nodes. </a:t>
            </a:r>
            <a:endParaRPr sz="1300">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endParaRPr sz="1300">
              <a:solidFill>
                <a:schemeClr val="dk1"/>
              </a:solidFill>
              <a:latin typeface="Nunito"/>
              <a:ea typeface="Nunito"/>
              <a:cs typeface="Nunito"/>
              <a:sym typeface="Nunito"/>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af60d0edaa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af60d0edaa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dk1"/>
              </a:buClr>
              <a:buSzPts val="1300"/>
              <a:buFont typeface="Nunito"/>
              <a:buChar char="●"/>
            </a:pPr>
            <a:r>
              <a:rPr lang="en" sz="1300">
                <a:solidFill>
                  <a:schemeClr val="dk1"/>
                </a:solidFill>
                <a:latin typeface="Nunito"/>
                <a:ea typeface="Nunito"/>
                <a:cs typeface="Nunito"/>
                <a:sym typeface="Nunito"/>
              </a:rPr>
              <a:t>The importance of income composition of resources makes sense because it is an index for how countries use their resources effectively.  </a:t>
            </a:r>
            <a:endParaRPr sz="1300">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However, since it is an index composed of multiple predictors then we cannot conclude there is a single predictor responsible for life expectancy. </a:t>
            </a:r>
            <a:endParaRPr>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Instead, this should communicate to decision makers that prioritizing health, social and economic variables can result in a high life expectancy since the variable that encompassed a variety of factors was the most important. </a:t>
            </a:r>
            <a:endParaRPr>
              <a:solidFill>
                <a:schemeClr val="dk1"/>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Furthermore, trying to predict an individual's precise life expectancy from our model is impractical, considering all the other variables in life that can’t be accounted for. Rather this is a representation of what can be expected at a broader level.</a:t>
            </a:r>
            <a:endParaRPr>
              <a:solidFill>
                <a:schemeClr val="dk1"/>
              </a:solidFill>
              <a:latin typeface="Nunito"/>
              <a:ea typeface="Nunito"/>
              <a:cs typeface="Nunito"/>
              <a:sym typeface="Nunito"/>
            </a:endParaRPr>
          </a:p>
          <a:p>
            <a:pPr marL="457200" lvl="0"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HIV.AIDS being one of the best predictors makes sense as well because this factor does not measure immunizations but rather death rates among 0-4 years old in 1000 live births, as opposed to Diptheria, Hepatitis B, and Measles which do measure immunizations. </a:t>
            </a:r>
            <a:endParaRPr>
              <a:solidFill>
                <a:schemeClr val="dk1"/>
              </a:solidFill>
              <a:latin typeface="Nunito"/>
              <a:ea typeface="Nunito"/>
              <a:cs typeface="Nunito"/>
              <a:sym typeface="Nunito"/>
            </a:endParaRPr>
          </a:p>
          <a:p>
            <a:pPr marL="914400" lvl="1" indent="-298450" algn="l" rtl="0">
              <a:lnSpc>
                <a:spcPct val="115000"/>
              </a:lnSpc>
              <a:spcBef>
                <a:spcPts val="0"/>
              </a:spcBef>
              <a:spcAft>
                <a:spcPts val="0"/>
              </a:spcAft>
              <a:buClr>
                <a:schemeClr val="dk1"/>
              </a:buClr>
              <a:buSzPts val="1100"/>
              <a:buFont typeface="Nunito"/>
              <a:buChar char="○"/>
            </a:pPr>
            <a:r>
              <a:rPr lang="en">
                <a:solidFill>
                  <a:schemeClr val="dk1"/>
                </a:solidFill>
                <a:latin typeface="Nunito"/>
                <a:ea typeface="Nunito"/>
                <a:cs typeface="Nunito"/>
                <a:sym typeface="Nunito"/>
              </a:rPr>
              <a:t>The other virus that does not measure immunizations is measles but the difference is that there is a known measles vaccine whereas there is none for AIDS/HIV which is why it is more relevant towards predicting life expectancy. </a:t>
            </a:r>
            <a:endParaRPr>
              <a:solidFill>
                <a:schemeClr val="dk1"/>
              </a:solidFill>
              <a:latin typeface="Nunito"/>
              <a:ea typeface="Nunito"/>
              <a:cs typeface="Nunito"/>
              <a:sym typeface="Nunito"/>
            </a:endParaRPr>
          </a:p>
          <a:p>
            <a:pPr marL="457200" lvl="0" indent="-311150" algn="l" rtl="0">
              <a:lnSpc>
                <a:spcPct val="115000"/>
              </a:lnSpc>
              <a:spcBef>
                <a:spcPts val="0"/>
              </a:spcBef>
              <a:spcAft>
                <a:spcPts val="0"/>
              </a:spcAft>
              <a:buClr>
                <a:schemeClr val="dk1"/>
              </a:buClr>
              <a:buSzPts val="1300"/>
              <a:buFont typeface="Nunito"/>
              <a:buChar char="●"/>
            </a:pPr>
            <a:r>
              <a:rPr lang="en">
                <a:solidFill>
                  <a:schemeClr val="dk1"/>
                </a:solidFill>
                <a:latin typeface="Nunito"/>
                <a:ea typeface="Nunito"/>
                <a:cs typeface="Nunito"/>
                <a:sym typeface="Nunito"/>
              </a:rPr>
              <a:t>Our results were consistent throughout our study, therefore we believe a similar study could be done on a much larger scale where the findings could be put into practice by government officials. Based off our analysis, we would advise representatives of all nations to prioritize raising their peoples’ disposable income so that they can afford the health, social, and economic benefits that make up the income composition of resources values. </a:t>
            </a:r>
            <a:endParaRPr>
              <a:solidFill>
                <a:schemeClr val="dk1"/>
              </a:solidFill>
              <a:latin typeface="Nunito"/>
              <a:ea typeface="Nunito"/>
              <a:cs typeface="Nunito"/>
              <a:sym typeface="Nunito"/>
            </a:endParaRPr>
          </a:p>
          <a:p>
            <a:pPr marL="457200" lvl="0" indent="0" algn="l" rtl="0">
              <a:lnSpc>
                <a:spcPct val="115000"/>
              </a:lnSpc>
              <a:spcBef>
                <a:spcPts val="1200"/>
              </a:spcBef>
              <a:spcAft>
                <a:spcPts val="0"/>
              </a:spcAft>
              <a:buNone/>
            </a:pPr>
            <a:endParaRPr>
              <a:solidFill>
                <a:schemeClr val="dk1"/>
              </a:solidFill>
              <a:latin typeface="Calibri"/>
              <a:ea typeface="Calibri"/>
              <a:cs typeface="Calibri"/>
              <a:sym typeface="Calibri"/>
            </a:endParaRPr>
          </a:p>
          <a:p>
            <a:pPr marL="457200" lvl="0" indent="-311150" algn="l" rtl="0">
              <a:lnSpc>
                <a:spcPct val="115000"/>
              </a:lnSpc>
              <a:spcBef>
                <a:spcPts val="1600"/>
              </a:spcBef>
              <a:spcAft>
                <a:spcPts val="0"/>
              </a:spcAft>
              <a:buClr>
                <a:schemeClr val="dk1"/>
              </a:buClr>
              <a:buSzPts val="1300"/>
              <a:buFont typeface="Nunito"/>
              <a:buChar char="●"/>
            </a:pPr>
            <a:endParaRPr sz="1300">
              <a:solidFill>
                <a:schemeClr val="dk1"/>
              </a:solidFill>
              <a:latin typeface="Nunito"/>
              <a:ea typeface="Nunito"/>
              <a:cs typeface="Nunito"/>
              <a:sym typeface="Nunito"/>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a58a88fe0d_0_29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a58a88fe0d_0_29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a58a88fe0d_0_18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a58a88fe0d_0_18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The current pandemic has forced the leaders of our nations to act, and the decisions we make now will be scrutinized by our descendants as they reverberate for years to come. During this time, many have been torn away from their own families and have had to endure the experience of losing loved ones. Others fear for their own lives as they struggle to remain afloat. The last couple of months have clarified what truly matters, living a long and healthy life. </a:t>
            </a:r>
            <a:endParaRPr/>
          </a:p>
          <a:p>
            <a:pPr marL="0" lvl="0" indent="0" algn="l" rtl="0">
              <a:spcBef>
                <a:spcPts val="120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a58a88fe0d_0_29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a58a88fe0d_0_29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t>Life expectancy is an average measure given to represent the expected number of years of life for a person depending on a variety of factors. As technology improves people have access to more information and governments can promote better treatment for the poorest of their communities. Some developing countries do not have the facilities to provide a basic level of healthcare and may be unable to adequately distribute the immunizations needed for their people. Generally, people who live in the same areas tend to have similar life expectancies. Within these areas politics dictates who gets what resources and how the government moves forward to guarantee the health of their people. Unpredictable and rampant diseases have also contributed to lowering life expectancy and force officials to decide who receives treatments and vaccines. However in the last few decades, the world health organization have witnessed a noticeable increase in predicted life expectancy for residents within a plethora of countries. Those with underlying health risks are at most risk during the pandemic, therefore understanding which factors can enable a healthier life can help policy makers improve their allocation of resources. Although we are working with a limited dataset that cannot encapsulate all of the factors that truly affect our dependent variable, we aim to prove that there are a couple of prominent variables that can drastically improve life expectancy age and are worth looking into by government officials. </a:t>
            </a:r>
            <a:endParaRPr/>
          </a:p>
          <a:p>
            <a:pPr marL="0" lvl="0" indent="0" algn="l" rtl="0">
              <a:lnSpc>
                <a:spcPct val="115000"/>
              </a:lnSpc>
              <a:spcBef>
                <a:spcPts val="1200"/>
              </a:spcBef>
              <a:spcAft>
                <a:spcPts val="0"/>
              </a:spcAft>
              <a:buNone/>
            </a:pPr>
            <a:endParaRPr/>
          </a:p>
          <a:p>
            <a:pPr marL="0" lvl="0" indent="0" algn="l" rtl="0">
              <a:lnSpc>
                <a:spcPct val="115000"/>
              </a:lnSpc>
              <a:spcBef>
                <a:spcPts val="1200"/>
              </a:spcBef>
              <a:spcAft>
                <a:spcPts val="0"/>
              </a:spcAft>
              <a:buClr>
                <a:schemeClr val="dk1"/>
              </a:buClr>
              <a:buSzPts val="1100"/>
              <a:buFont typeface="Arial"/>
              <a:buNone/>
            </a:pPr>
            <a:endParaRPr/>
          </a:p>
          <a:p>
            <a:pPr marL="0" lvl="0" indent="0" algn="l" rtl="0">
              <a:spcBef>
                <a:spcPts val="120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a58a88fe0d_0_1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a58a88fe0d_0_1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a58a88fe0d_0_29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a58a88fe0d_0_29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Calibri"/>
                <a:ea typeface="Calibri"/>
                <a:cs typeface="Calibri"/>
                <a:sym typeface="Calibri"/>
              </a:rPr>
              <a:t>Our team intends to analyze a dataset published by the Global Health Observatory (GHO) data repository under the World Health Organization. The GHO data repository is a streamlined source regarding global health and “Research and development activities”. The information within this database is publicized so that policy makers and researchers can ensure that public health needs are met and to secure the best allocation of their nation’s resources. Although the data set contains some missing values, the Kaggle page notes that most of the missing data are for the following predictors: population, Hepatitis B and GDP and from less known countries like Vanuatu, Tonga, Togo, Cabo Verde etc. Out of the 2939 observations, and 23 variables in our dataset, we decided to only use 18 predicting variables. The variable Life Expectancy is not included in our predicting variables since it will serve as the response. We decided to exclude the variable year from our model because a direct correlation between the current year and the life expectancy of a country does not exist. Our number of 18 also includes the variable “Continent” which we added onto the dataset ourselves. This was done using python where I created a mapping for each country and its respective continent based off classifications from “Britannica.com.” This code will be attached separately from the R code used for the rest of the report. </a:t>
            </a:r>
            <a:endParaRPr>
              <a:solidFill>
                <a:schemeClr val="dk1"/>
              </a:solidFill>
              <a:latin typeface="Calibri"/>
              <a:ea typeface="Calibri"/>
              <a:cs typeface="Calibri"/>
              <a:sym typeface="Calibri"/>
            </a:endParaRPr>
          </a:p>
          <a:p>
            <a:pPr marL="0" lvl="0" indent="0" algn="l" rtl="0">
              <a:spcBef>
                <a:spcPts val="0"/>
              </a:spcBef>
              <a:spcAft>
                <a:spcPts val="0"/>
              </a:spcAft>
              <a:buNone/>
            </a:pPr>
            <a:endParaRPr>
              <a:solidFill>
                <a:schemeClr val="dk1"/>
              </a:solidFill>
              <a:latin typeface="Calibri"/>
              <a:ea typeface="Calibri"/>
              <a:cs typeface="Calibri"/>
              <a:sym typeface="Calibri"/>
            </a:endParaRPr>
          </a:p>
          <a:p>
            <a:pPr marL="0" lvl="0" indent="0" algn="l" rtl="0">
              <a:spcBef>
                <a:spcPts val="0"/>
              </a:spcBef>
              <a:spcAft>
                <a:spcPts val="0"/>
              </a:spcAft>
              <a:buNone/>
            </a:pPr>
            <a:endParaRPr>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af4ff3e51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af4ff3e51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a5b519b038_4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a5b519b038_4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have </a:t>
            </a:r>
            <a:r>
              <a:rPr lang="en">
                <a:solidFill>
                  <a:schemeClr val="dk1"/>
                </a:solidFill>
                <a:latin typeface="Calibri"/>
                <a:ea typeface="Calibri"/>
                <a:cs typeface="Calibri"/>
                <a:sym typeface="Calibri"/>
              </a:rPr>
              <a:t>a table summarizing some important attributes for the dataset we used in our study. Notably, the dataset originally contained 2939 observations but after omitting any observations with missing values, we can see that the new dataset contains 1649 observations. The dependent variable we are highlighting of life expectancy demonstrates a large contrast between its minimum (44) and maximum (89) age values. Furthermore, we can also see that the standard deviation for life expectancy across countries is sizable. Our study aims to try and explain why this discrepancy exists and to attribute which of the variables above best explain the age values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a58a88fe0d_0_29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a58a88fe0d_0_2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a:t>
            </a:r>
            <a:r>
              <a:rPr lang="en">
                <a:solidFill>
                  <a:schemeClr val="dk1"/>
                </a:solidFill>
                <a:latin typeface="Calibri"/>
                <a:ea typeface="Calibri"/>
                <a:cs typeface="Calibri"/>
                <a:sym typeface="Calibri"/>
              </a:rPr>
              <a:t>have two boxplots used in the exploratory analysis stage to gain an understanding of the two qualitative predictors not represented in Figure 1. Figure 2 displays values for life expectancy plotted on the Y axis against status on the X axis, whereas Figure 2 has the Continents on the X axis. Figure 2 shows that generally we can expect a higher life expectancy from developed countries as opposed to developing ones. We came to this conclusion since the median value for life expectancy is much higher for developed compared to that of developing and there is a significant difference in the minimum expected life expectancy value between the two. On the other hand, from examining Figure 3 we can see that North America, South America and Europe have the highest median value whereas Africa has the lowest median value. Therefore, we concluded that these continents generally benefit from a longer life expectancy.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79075" y="1566638"/>
            <a:ext cx="4255500" cy="187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solidFill>
                  <a:srgbClr val="D5D8DB"/>
                </a:solidFill>
              </a:rPr>
              <a:t>Life Expectancy</a:t>
            </a:r>
            <a:endParaRPr b="1">
              <a:solidFill>
                <a:srgbClr val="D5D8DB"/>
              </a:solidFill>
            </a:endParaRPr>
          </a:p>
        </p:txBody>
      </p:sp>
      <p:sp>
        <p:nvSpPr>
          <p:cNvPr id="66" name="Google Shape;66;p13"/>
          <p:cNvSpPr txBox="1"/>
          <p:nvPr/>
        </p:nvSpPr>
        <p:spPr>
          <a:xfrm>
            <a:off x="479075" y="3526281"/>
            <a:ext cx="2177400" cy="2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D5D8DB"/>
                </a:solidFill>
              </a:rPr>
              <a:t>Kevin Diaz</a:t>
            </a:r>
            <a:endParaRPr>
              <a:solidFill>
                <a:srgbClr val="D5D8DB"/>
              </a:solidFill>
            </a:endParaRPr>
          </a:p>
        </p:txBody>
      </p:sp>
      <p:cxnSp>
        <p:nvCxnSpPr>
          <p:cNvPr id="67" name="Google Shape;67;p13"/>
          <p:cNvCxnSpPr/>
          <p:nvPr/>
        </p:nvCxnSpPr>
        <p:spPr>
          <a:xfrm>
            <a:off x="545769" y="3900050"/>
            <a:ext cx="2557800" cy="0"/>
          </a:xfrm>
          <a:prstGeom prst="straightConnector1">
            <a:avLst/>
          </a:prstGeom>
          <a:noFill/>
          <a:ln w="9525" cap="flat" cmpd="sng">
            <a:solidFill>
              <a:srgbClr val="D5D8DB"/>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208"/>
        <p:cNvGrpSpPr/>
        <p:nvPr/>
      </p:nvGrpSpPr>
      <p:grpSpPr>
        <a:xfrm>
          <a:off x="0" y="0"/>
          <a:ext cx="0" cy="0"/>
          <a:chOff x="0" y="0"/>
          <a:chExt cx="0" cy="0"/>
        </a:xfrm>
      </p:grpSpPr>
      <p:sp>
        <p:nvSpPr>
          <p:cNvPr id="209" name="Google Shape;209;p22"/>
          <p:cNvSpPr txBox="1">
            <a:spLocks noGrp="1"/>
          </p:cNvSpPr>
          <p:nvPr>
            <p:ph type="title"/>
          </p:nvPr>
        </p:nvSpPr>
        <p:spPr>
          <a:xfrm>
            <a:off x="6117225" y="1548825"/>
            <a:ext cx="3234300" cy="297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b="1" dirty="0">
                <a:solidFill>
                  <a:srgbClr val="D5D8DB"/>
                </a:solidFill>
              </a:rPr>
              <a:t>Data Mining Methods</a:t>
            </a:r>
            <a:endParaRPr sz="4800" b="1" dirty="0">
              <a:solidFill>
                <a:srgbClr val="D5D8DB"/>
              </a:solidFill>
            </a:endParaRPr>
          </a:p>
        </p:txBody>
      </p:sp>
      <p:sp>
        <p:nvSpPr>
          <p:cNvPr id="210" name="Google Shape;210;p22"/>
          <p:cNvSpPr txBox="1">
            <a:spLocks noGrp="1"/>
          </p:cNvSpPr>
          <p:nvPr>
            <p:ph type="body" idx="1"/>
          </p:nvPr>
        </p:nvSpPr>
        <p:spPr>
          <a:xfrm>
            <a:off x="305550" y="1895766"/>
            <a:ext cx="2812500" cy="33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rgbClr val="D5D8DB"/>
                </a:solidFill>
              </a:rPr>
              <a:t>Multilinear Regression</a:t>
            </a:r>
            <a:endParaRPr sz="1600" b="1" dirty="0">
              <a:solidFill>
                <a:srgbClr val="D5D8DB"/>
              </a:solidFill>
            </a:endParaRPr>
          </a:p>
          <a:p>
            <a:pPr marL="914400" lvl="0" indent="0" algn="l" rtl="0">
              <a:spcBef>
                <a:spcPts val="1600"/>
              </a:spcBef>
              <a:spcAft>
                <a:spcPts val="0"/>
              </a:spcAft>
              <a:buNone/>
            </a:pPr>
            <a:endParaRPr sz="1900" dirty="0">
              <a:solidFill>
                <a:srgbClr val="D5D8DB"/>
              </a:solidFill>
            </a:endParaRPr>
          </a:p>
          <a:p>
            <a:pPr marL="457200" lvl="0" indent="0" algn="l" rtl="0">
              <a:spcBef>
                <a:spcPts val="1600"/>
              </a:spcBef>
              <a:spcAft>
                <a:spcPts val="1600"/>
              </a:spcAft>
              <a:buNone/>
            </a:pPr>
            <a:endParaRPr dirty="0">
              <a:solidFill>
                <a:srgbClr val="D5D8DB"/>
              </a:solidFill>
            </a:endParaRPr>
          </a:p>
        </p:txBody>
      </p:sp>
      <p:sp>
        <p:nvSpPr>
          <p:cNvPr id="214" name="Google Shape;214;p22"/>
          <p:cNvSpPr txBox="1"/>
          <p:nvPr/>
        </p:nvSpPr>
        <p:spPr>
          <a:xfrm>
            <a:off x="2726969" y="1842980"/>
            <a:ext cx="2681100" cy="1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D5D8DB"/>
                </a:solidFill>
              </a:rPr>
              <a:t>Variance Inflation Factor</a:t>
            </a:r>
            <a:endParaRPr dirty="0">
              <a:solidFill>
                <a:srgbClr val="D5D8DB"/>
              </a:solidFill>
            </a:endParaRPr>
          </a:p>
        </p:txBody>
      </p:sp>
      <p:sp>
        <p:nvSpPr>
          <p:cNvPr id="215" name="Google Shape;215;p22"/>
          <p:cNvSpPr txBox="1"/>
          <p:nvPr/>
        </p:nvSpPr>
        <p:spPr>
          <a:xfrm>
            <a:off x="2726969" y="2084384"/>
            <a:ext cx="3310500" cy="1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D5D8DB"/>
                </a:solidFill>
              </a:rPr>
              <a:t>Backwards Stepwise Regression</a:t>
            </a:r>
            <a:endParaRPr dirty="0">
              <a:solidFill>
                <a:srgbClr val="D5D8DB"/>
              </a:solidFill>
            </a:endParaRPr>
          </a:p>
        </p:txBody>
      </p:sp>
      <p:sp>
        <p:nvSpPr>
          <p:cNvPr id="216" name="Google Shape;216;p22"/>
          <p:cNvSpPr txBox="1">
            <a:spLocks noGrp="1"/>
          </p:cNvSpPr>
          <p:nvPr>
            <p:ph type="body" idx="1"/>
          </p:nvPr>
        </p:nvSpPr>
        <p:spPr>
          <a:xfrm>
            <a:off x="305550" y="2527831"/>
            <a:ext cx="2812500" cy="33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rgbClr val="D5D8DB"/>
                </a:solidFill>
              </a:rPr>
              <a:t>Cross Validation</a:t>
            </a:r>
            <a:endParaRPr sz="1600" b="1" dirty="0">
              <a:solidFill>
                <a:srgbClr val="D5D8DB"/>
              </a:solidFill>
            </a:endParaRPr>
          </a:p>
          <a:p>
            <a:pPr marL="914400" lvl="0" indent="0" algn="l" rtl="0">
              <a:spcBef>
                <a:spcPts val="1600"/>
              </a:spcBef>
              <a:spcAft>
                <a:spcPts val="0"/>
              </a:spcAft>
              <a:buNone/>
            </a:pPr>
            <a:endParaRPr sz="1900" dirty="0">
              <a:solidFill>
                <a:srgbClr val="D5D8DB"/>
              </a:solidFill>
            </a:endParaRPr>
          </a:p>
          <a:p>
            <a:pPr marL="457200" lvl="0" indent="0" algn="l" rtl="0">
              <a:spcBef>
                <a:spcPts val="1600"/>
              </a:spcBef>
              <a:spcAft>
                <a:spcPts val="1600"/>
              </a:spcAft>
              <a:buNone/>
            </a:pPr>
            <a:endParaRPr dirty="0">
              <a:solidFill>
                <a:srgbClr val="D5D8DB"/>
              </a:solidFill>
            </a:endParaRPr>
          </a:p>
        </p:txBody>
      </p:sp>
      <p:sp>
        <p:nvSpPr>
          <p:cNvPr id="217" name="Google Shape;217;p22"/>
          <p:cNvSpPr txBox="1"/>
          <p:nvPr/>
        </p:nvSpPr>
        <p:spPr>
          <a:xfrm>
            <a:off x="2737950" y="2582697"/>
            <a:ext cx="2681100" cy="1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D5D8DB"/>
                </a:solidFill>
              </a:rPr>
              <a:t>Validation Set Approach</a:t>
            </a:r>
            <a:endParaRPr dirty="0">
              <a:solidFill>
                <a:srgbClr val="D5D8DB"/>
              </a:solidFill>
            </a:endParaRPr>
          </a:p>
        </p:txBody>
      </p:sp>
      <p:sp>
        <p:nvSpPr>
          <p:cNvPr id="218" name="Google Shape;218;p22"/>
          <p:cNvSpPr txBox="1">
            <a:spLocks noGrp="1"/>
          </p:cNvSpPr>
          <p:nvPr>
            <p:ph type="body" idx="1"/>
          </p:nvPr>
        </p:nvSpPr>
        <p:spPr>
          <a:xfrm>
            <a:off x="305550" y="3095756"/>
            <a:ext cx="2812500" cy="33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rgbClr val="D5D8DB"/>
                </a:solidFill>
              </a:rPr>
              <a:t>Regression Tree</a:t>
            </a:r>
            <a:endParaRPr sz="1600" b="1" dirty="0">
              <a:solidFill>
                <a:srgbClr val="D5D8DB"/>
              </a:solidFill>
            </a:endParaRPr>
          </a:p>
          <a:p>
            <a:pPr marL="914400" lvl="0" indent="0" algn="l" rtl="0">
              <a:spcBef>
                <a:spcPts val="1600"/>
              </a:spcBef>
              <a:spcAft>
                <a:spcPts val="0"/>
              </a:spcAft>
              <a:buNone/>
            </a:pPr>
            <a:endParaRPr sz="1900" dirty="0">
              <a:solidFill>
                <a:srgbClr val="D5D8DB"/>
              </a:solidFill>
            </a:endParaRPr>
          </a:p>
          <a:p>
            <a:pPr marL="457200" lvl="0" indent="0" algn="l" rtl="0">
              <a:spcBef>
                <a:spcPts val="1600"/>
              </a:spcBef>
              <a:spcAft>
                <a:spcPts val="1600"/>
              </a:spcAft>
              <a:buNone/>
            </a:pPr>
            <a:endParaRPr dirty="0">
              <a:solidFill>
                <a:srgbClr val="D5D8DB"/>
              </a:solidFill>
            </a:endParaRPr>
          </a:p>
        </p:txBody>
      </p:sp>
      <p:sp>
        <p:nvSpPr>
          <p:cNvPr id="219" name="Google Shape;219;p22"/>
          <p:cNvSpPr txBox="1"/>
          <p:nvPr/>
        </p:nvSpPr>
        <p:spPr>
          <a:xfrm>
            <a:off x="2776575" y="3031448"/>
            <a:ext cx="2681100" cy="1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D5D8DB"/>
                </a:solidFill>
              </a:rPr>
              <a:t>Cross Validation</a:t>
            </a:r>
            <a:endParaRPr dirty="0">
              <a:solidFill>
                <a:srgbClr val="D5D8DB"/>
              </a:solidFill>
            </a:endParaRPr>
          </a:p>
        </p:txBody>
      </p:sp>
      <p:sp>
        <p:nvSpPr>
          <p:cNvPr id="220" name="Google Shape;220;p22"/>
          <p:cNvSpPr txBox="1"/>
          <p:nvPr/>
        </p:nvSpPr>
        <p:spPr>
          <a:xfrm>
            <a:off x="2776575" y="3289569"/>
            <a:ext cx="3310500" cy="1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D5D8DB"/>
                </a:solidFill>
              </a:rPr>
              <a:t>Model Evaluation</a:t>
            </a:r>
            <a:endParaRPr dirty="0">
              <a:solidFill>
                <a:srgbClr val="D5D8DB"/>
              </a:solidFill>
            </a:endParaRPr>
          </a:p>
        </p:txBody>
      </p:sp>
      <p:cxnSp>
        <p:nvCxnSpPr>
          <p:cNvPr id="221" name="Google Shape;221;p22"/>
          <p:cNvCxnSpPr/>
          <p:nvPr/>
        </p:nvCxnSpPr>
        <p:spPr>
          <a:xfrm>
            <a:off x="344175" y="2511206"/>
            <a:ext cx="5120640" cy="10500"/>
          </a:xfrm>
          <a:prstGeom prst="straightConnector1">
            <a:avLst/>
          </a:prstGeom>
          <a:noFill/>
          <a:ln w="9525" cap="flat" cmpd="sng">
            <a:solidFill>
              <a:srgbClr val="D5D8DB"/>
            </a:solidFill>
            <a:prstDash val="solid"/>
            <a:round/>
            <a:headEnd type="none" w="med" len="med"/>
            <a:tailEnd type="none" w="med" len="med"/>
          </a:ln>
        </p:spPr>
      </p:cxnSp>
      <p:cxnSp>
        <p:nvCxnSpPr>
          <p:cNvPr id="222" name="Google Shape;222;p22"/>
          <p:cNvCxnSpPr/>
          <p:nvPr/>
        </p:nvCxnSpPr>
        <p:spPr>
          <a:xfrm>
            <a:off x="344175" y="3020948"/>
            <a:ext cx="5120640" cy="10500"/>
          </a:xfrm>
          <a:prstGeom prst="straightConnector1">
            <a:avLst/>
          </a:prstGeom>
          <a:noFill/>
          <a:ln w="9525" cap="flat" cmpd="sng">
            <a:solidFill>
              <a:srgbClr val="D5D8DB"/>
            </a:solidFill>
            <a:prstDash val="solid"/>
            <a:round/>
            <a:headEnd type="none" w="med" len="med"/>
            <a:tailEnd type="none" w="med" len="med"/>
          </a:ln>
        </p:spPr>
      </p:cxnSp>
      <p:cxnSp>
        <p:nvCxnSpPr>
          <p:cNvPr id="223" name="Google Shape;223;p22"/>
          <p:cNvCxnSpPr/>
          <p:nvPr/>
        </p:nvCxnSpPr>
        <p:spPr>
          <a:xfrm>
            <a:off x="344175" y="3634394"/>
            <a:ext cx="5120640" cy="10500"/>
          </a:xfrm>
          <a:prstGeom prst="straightConnector1">
            <a:avLst/>
          </a:prstGeom>
          <a:noFill/>
          <a:ln w="9525" cap="flat" cmpd="sng">
            <a:solidFill>
              <a:srgbClr val="D5D8DB"/>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227"/>
        <p:cNvGrpSpPr/>
        <p:nvPr/>
      </p:nvGrpSpPr>
      <p:grpSpPr>
        <a:xfrm>
          <a:off x="0" y="0"/>
          <a:ext cx="0" cy="0"/>
          <a:chOff x="0" y="0"/>
          <a:chExt cx="0" cy="0"/>
        </a:xfrm>
      </p:grpSpPr>
      <p:sp>
        <p:nvSpPr>
          <p:cNvPr id="228" name="Google Shape;228;p23"/>
          <p:cNvSpPr txBox="1">
            <a:spLocks noGrp="1"/>
          </p:cNvSpPr>
          <p:nvPr>
            <p:ph type="title"/>
          </p:nvPr>
        </p:nvSpPr>
        <p:spPr>
          <a:xfrm>
            <a:off x="311700" y="445025"/>
            <a:ext cx="507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D5D8DB"/>
                </a:solidFill>
              </a:rPr>
              <a:t>Multi-linear Regression</a:t>
            </a:r>
            <a:endParaRPr b="1">
              <a:solidFill>
                <a:srgbClr val="D5D8DB"/>
              </a:solidFill>
            </a:endParaRPr>
          </a:p>
        </p:txBody>
      </p:sp>
      <p:sp>
        <p:nvSpPr>
          <p:cNvPr id="229" name="Google Shape;229;p23"/>
          <p:cNvSpPr txBox="1"/>
          <p:nvPr/>
        </p:nvSpPr>
        <p:spPr>
          <a:xfrm>
            <a:off x="371125" y="1171975"/>
            <a:ext cx="14337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dirty="0">
                <a:solidFill>
                  <a:srgbClr val="D5D8DB"/>
                </a:solidFill>
              </a:rPr>
              <a:t>Removed</a:t>
            </a:r>
            <a:endParaRPr sz="1700" dirty="0">
              <a:solidFill>
                <a:srgbClr val="D5D8DB"/>
              </a:solidFill>
            </a:endParaRPr>
          </a:p>
        </p:txBody>
      </p:sp>
      <p:sp>
        <p:nvSpPr>
          <p:cNvPr id="230" name="Google Shape;230;p23"/>
          <p:cNvSpPr txBox="1"/>
          <p:nvPr/>
        </p:nvSpPr>
        <p:spPr>
          <a:xfrm>
            <a:off x="371125" y="1571900"/>
            <a:ext cx="1321200" cy="11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00" dirty="0">
                <a:solidFill>
                  <a:srgbClr val="D5D8DB"/>
                </a:solidFill>
              </a:rPr>
              <a:t>Removed empty observations resulting in 1,649 observations</a:t>
            </a:r>
            <a:endParaRPr sz="1000" dirty="0">
              <a:solidFill>
                <a:srgbClr val="D5D8DB"/>
              </a:solidFill>
            </a:endParaRPr>
          </a:p>
          <a:p>
            <a:pPr marL="0" lvl="0" indent="0" algn="l" rtl="0">
              <a:spcBef>
                <a:spcPts val="0"/>
              </a:spcBef>
              <a:spcAft>
                <a:spcPts val="0"/>
              </a:spcAft>
              <a:buNone/>
            </a:pPr>
            <a:endParaRPr sz="1000" dirty="0">
              <a:solidFill>
                <a:srgbClr val="D5D8DB"/>
              </a:solidFill>
            </a:endParaRPr>
          </a:p>
        </p:txBody>
      </p:sp>
      <p:cxnSp>
        <p:nvCxnSpPr>
          <p:cNvPr id="231" name="Google Shape;231;p23"/>
          <p:cNvCxnSpPr/>
          <p:nvPr/>
        </p:nvCxnSpPr>
        <p:spPr>
          <a:xfrm rot="10800000" flipH="1">
            <a:off x="387080" y="1546150"/>
            <a:ext cx="1188720" cy="5100"/>
          </a:xfrm>
          <a:prstGeom prst="straightConnector1">
            <a:avLst/>
          </a:prstGeom>
          <a:noFill/>
          <a:ln w="9525" cap="flat" cmpd="sng">
            <a:solidFill>
              <a:srgbClr val="D5D8DB"/>
            </a:solidFill>
            <a:prstDash val="solid"/>
            <a:round/>
            <a:headEnd type="none" w="med" len="med"/>
            <a:tailEnd type="none" w="med" len="med"/>
          </a:ln>
        </p:spPr>
      </p:cxnSp>
      <p:sp>
        <p:nvSpPr>
          <p:cNvPr id="233" name="Google Shape;233;p23"/>
          <p:cNvSpPr txBox="1"/>
          <p:nvPr/>
        </p:nvSpPr>
        <p:spPr>
          <a:xfrm>
            <a:off x="2104325" y="1171975"/>
            <a:ext cx="14337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700" dirty="0">
                <a:solidFill>
                  <a:srgbClr val="D5D8DB"/>
                </a:solidFill>
              </a:rPr>
              <a:t>Two models</a:t>
            </a:r>
            <a:endParaRPr sz="1700" dirty="0">
              <a:solidFill>
                <a:srgbClr val="D5D8DB"/>
              </a:solidFill>
            </a:endParaRPr>
          </a:p>
          <a:p>
            <a:pPr marL="0" lvl="0" indent="0" algn="l" rtl="0">
              <a:spcBef>
                <a:spcPts val="0"/>
              </a:spcBef>
              <a:spcAft>
                <a:spcPts val="0"/>
              </a:spcAft>
              <a:buNone/>
            </a:pPr>
            <a:endParaRPr sz="1700" dirty="0">
              <a:solidFill>
                <a:srgbClr val="D5D8DB"/>
              </a:solidFill>
            </a:endParaRPr>
          </a:p>
        </p:txBody>
      </p:sp>
      <p:sp>
        <p:nvSpPr>
          <p:cNvPr id="234" name="Google Shape;234;p23"/>
          <p:cNvSpPr txBox="1"/>
          <p:nvPr/>
        </p:nvSpPr>
        <p:spPr>
          <a:xfrm>
            <a:off x="2118377" y="1571900"/>
            <a:ext cx="1321200" cy="112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dirty="0">
                <a:solidFill>
                  <a:srgbClr val="D5D8DB"/>
                </a:solidFill>
              </a:rPr>
              <a:t>Two multi linear regression models, one for Status, another for Continent</a:t>
            </a:r>
            <a:endParaRPr sz="1000" dirty="0">
              <a:solidFill>
                <a:srgbClr val="D5D8DB"/>
              </a:solidFill>
            </a:endParaRPr>
          </a:p>
          <a:p>
            <a:pPr marL="0" lvl="0" indent="0" algn="l" rtl="0">
              <a:spcBef>
                <a:spcPts val="1600"/>
              </a:spcBef>
              <a:spcAft>
                <a:spcPts val="0"/>
              </a:spcAft>
              <a:buNone/>
            </a:pPr>
            <a:endParaRPr sz="1000" dirty="0">
              <a:solidFill>
                <a:srgbClr val="D5D8DB"/>
              </a:solidFill>
            </a:endParaRPr>
          </a:p>
        </p:txBody>
      </p:sp>
      <p:cxnSp>
        <p:nvCxnSpPr>
          <p:cNvPr id="235" name="Google Shape;235;p23"/>
          <p:cNvCxnSpPr/>
          <p:nvPr/>
        </p:nvCxnSpPr>
        <p:spPr>
          <a:xfrm rot="10800000" flipH="1">
            <a:off x="2160507" y="1545991"/>
            <a:ext cx="1188720" cy="5100"/>
          </a:xfrm>
          <a:prstGeom prst="straightConnector1">
            <a:avLst/>
          </a:prstGeom>
          <a:noFill/>
          <a:ln w="9525" cap="flat" cmpd="sng">
            <a:solidFill>
              <a:srgbClr val="D5D8DB"/>
            </a:solidFill>
            <a:prstDash val="solid"/>
            <a:round/>
            <a:headEnd type="none" w="med" len="med"/>
            <a:tailEnd type="none" w="med" len="med"/>
          </a:ln>
        </p:spPr>
      </p:cxnSp>
      <p:sp>
        <p:nvSpPr>
          <p:cNvPr id="237" name="Google Shape;237;p23"/>
          <p:cNvSpPr txBox="1"/>
          <p:nvPr/>
        </p:nvSpPr>
        <p:spPr>
          <a:xfrm>
            <a:off x="4136944" y="1169569"/>
            <a:ext cx="14337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dirty="0">
                <a:solidFill>
                  <a:srgbClr val="D5D8DB"/>
                </a:solidFill>
              </a:rPr>
              <a:t>Best model</a:t>
            </a:r>
            <a:endParaRPr sz="1700" dirty="0">
              <a:solidFill>
                <a:srgbClr val="D5D8DB"/>
              </a:solidFill>
            </a:endParaRPr>
          </a:p>
        </p:txBody>
      </p:sp>
      <p:sp>
        <p:nvSpPr>
          <p:cNvPr id="238" name="Google Shape;238;p23"/>
          <p:cNvSpPr txBox="1"/>
          <p:nvPr/>
        </p:nvSpPr>
        <p:spPr>
          <a:xfrm>
            <a:off x="4150667" y="1578567"/>
            <a:ext cx="1321200" cy="112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n" sz="1000" dirty="0">
                <a:solidFill>
                  <a:srgbClr val="D5D8DB"/>
                </a:solidFill>
              </a:rPr>
              <a:t>First we produced best regression model for one with Status</a:t>
            </a:r>
            <a:endParaRPr sz="1000" dirty="0">
              <a:solidFill>
                <a:srgbClr val="D5D8DB"/>
              </a:solidFill>
            </a:endParaRPr>
          </a:p>
        </p:txBody>
      </p:sp>
      <p:cxnSp>
        <p:nvCxnSpPr>
          <p:cNvPr id="239" name="Google Shape;239;p23"/>
          <p:cNvCxnSpPr/>
          <p:nvPr/>
        </p:nvCxnSpPr>
        <p:spPr>
          <a:xfrm rot="10800000" flipH="1">
            <a:off x="4150667" y="1545992"/>
            <a:ext cx="1188720" cy="5100"/>
          </a:xfrm>
          <a:prstGeom prst="straightConnector1">
            <a:avLst/>
          </a:prstGeom>
          <a:noFill/>
          <a:ln w="9525" cap="flat" cmpd="sng">
            <a:solidFill>
              <a:srgbClr val="D5D8DB"/>
            </a:solidFill>
            <a:prstDash val="solid"/>
            <a:round/>
            <a:headEnd type="none" w="med" len="med"/>
            <a:tailEnd type="none" w="med" len="med"/>
          </a:ln>
        </p:spPr>
      </p:cxnSp>
      <p:sp>
        <p:nvSpPr>
          <p:cNvPr id="245" name="Google Shape;245;p23"/>
          <p:cNvSpPr txBox="1"/>
          <p:nvPr/>
        </p:nvSpPr>
        <p:spPr>
          <a:xfrm>
            <a:off x="5884617" y="1175947"/>
            <a:ext cx="2613456" cy="25304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dirty="0">
                <a:solidFill>
                  <a:srgbClr val="D5D8DB"/>
                </a:solidFill>
              </a:rPr>
              <a:t>Variance Inflation Factor</a:t>
            </a:r>
            <a:endParaRPr sz="1700" dirty="0">
              <a:solidFill>
                <a:srgbClr val="D5D8DB"/>
              </a:solidFill>
            </a:endParaRPr>
          </a:p>
          <a:p>
            <a:pPr marL="0" lvl="0" indent="0" algn="l" rtl="0">
              <a:spcBef>
                <a:spcPts val="0"/>
              </a:spcBef>
              <a:spcAft>
                <a:spcPts val="0"/>
              </a:spcAft>
              <a:buNone/>
            </a:pPr>
            <a:endParaRPr sz="1700" dirty="0">
              <a:solidFill>
                <a:srgbClr val="D5D8DB"/>
              </a:solidFill>
            </a:endParaRPr>
          </a:p>
        </p:txBody>
      </p:sp>
      <p:sp>
        <p:nvSpPr>
          <p:cNvPr id="246" name="Google Shape;246;p23"/>
          <p:cNvSpPr txBox="1"/>
          <p:nvPr/>
        </p:nvSpPr>
        <p:spPr>
          <a:xfrm>
            <a:off x="6546793" y="1595449"/>
            <a:ext cx="1321200" cy="968145"/>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dirty="0">
                <a:solidFill>
                  <a:srgbClr val="D5D8DB"/>
                </a:solidFill>
              </a:rPr>
              <a:t>Used Variance Inflation Factor to find instances of multicollinearity. </a:t>
            </a:r>
            <a:endParaRPr sz="1000" dirty="0">
              <a:solidFill>
                <a:srgbClr val="D5D8DB"/>
              </a:solidFill>
            </a:endParaRPr>
          </a:p>
          <a:p>
            <a:pPr marL="0" lvl="0" indent="0" algn="l" rtl="0">
              <a:spcBef>
                <a:spcPts val="1600"/>
              </a:spcBef>
              <a:spcAft>
                <a:spcPts val="0"/>
              </a:spcAft>
              <a:buNone/>
            </a:pPr>
            <a:endParaRPr sz="1000" dirty="0">
              <a:solidFill>
                <a:srgbClr val="D5D8DB"/>
              </a:solidFill>
            </a:endParaRPr>
          </a:p>
        </p:txBody>
      </p:sp>
      <p:cxnSp>
        <p:nvCxnSpPr>
          <p:cNvPr id="247" name="Google Shape;247;p23"/>
          <p:cNvCxnSpPr>
            <a:cxnSpLocks/>
          </p:cNvCxnSpPr>
          <p:nvPr/>
        </p:nvCxnSpPr>
        <p:spPr>
          <a:xfrm rot="10800000" flipH="1">
            <a:off x="6613033" y="1545991"/>
            <a:ext cx="1188720" cy="5100"/>
          </a:xfrm>
          <a:prstGeom prst="straightConnector1">
            <a:avLst/>
          </a:prstGeom>
          <a:noFill/>
          <a:ln w="9525" cap="flat" cmpd="sng">
            <a:solidFill>
              <a:srgbClr val="D5D8DB"/>
            </a:solidFill>
            <a:prstDash val="solid"/>
            <a:round/>
            <a:headEnd type="none" w="med" len="med"/>
            <a:tailEnd type="none" w="med" len="med"/>
          </a:ln>
        </p:spPr>
      </p:cxnSp>
      <p:sp>
        <p:nvSpPr>
          <p:cNvPr id="248" name="Google Shape;248;p23"/>
          <p:cNvSpPr txBox="1"/>
          <p:nvPr/>
        </p:nvSpPr>
        <p:spPr>
          <a:xfrm>
            <a:off x="371125" y="2848375"/>
            <a:ext cx="14337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dirty="0">
                <a:solidFill>
                  <a:srgbClr val="D5D8DB"/>
                </a:solidFill>
              </a:rPr>
              <a:t>High VIF </a:t>
            </a:r>
            <a:endParaRPr sz="1700" dirty="0">
              <a:solidFill>
                <a:srgbClr val="D5D8DB"/>
              </a:solidFill>
            </a:endParaRPr>
          </a:p>
        </p:txBody>
      </p:sp>
      <p:sp>
        <p:nvSpPr>
          <p:cNvPr id="249" name="Google Shape;249;p23"/>
          <p:cNvSpPr txBox="1"/>
          <p:nvPr/>
        </p:nvSpPr>
        <p:spPr>
          <a:xfrm>
            <a:off x="371125" y="3248300"/>
            <a:ext cx="1321200" cy="112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dirty="0">
                <a:solidFill>
                  <a:srgbClr val="D5D8DB"/>
                </a:solidFill>
              </a:rPr>
              <a:t>Infant deaths and GDP both showed high Vif values and were removed accordingly</a:t>
            </a:r>
            <a:endParaRPr sz="1000" dirty="0">
              <a:solidFill>
                <a:srgbClr val="D5D8DB"/>
              </a:solidFill>
            </a:endParaRPr>
          </a:p>
          <a:p>
            <a:pPr marL="0" lvl="0" indent="0" algn="l" rtl="0">
              <a:spcBef>
                <a:spcPts val="1600"/>
              </a:spcBef>
              <a:spcAft>
                <a:spcPts val="0"/>
              </a:spcAft>
              <a:buNone/>
            </a:pPr>
            <a:endParaRPr sz="1000" dirty="0">
              <a:solidFill>
                <a:srgbClr val="D5D8DB"/>
              </a:solidFill>
            </a:endParaRPr>
          </a:p>
          <a:p>
            <a:pPr marL="0" lvl="0" indent="0" algn="l" rtl="0">
              <a:spcBef>
                <a:spcPts val="0"/>
              </a:spcBef>
              <a:spcAft>
                <a:spcPts val="0"/>
              </a:spcAft>
              <a:buNone/>
            </a:pPr>
            <a:endParaRPr sz="1000" dirty="0">
              <a:solidFill>
                <a:srgbClr val="D5D8DB"/>
              </a:solidFill>
            </a:endParaRPr>
          </a:p>
        </p:txBody>
      </p:sp>
      <p:cxnSp>
        <p:nvCxnSpPr>
          <p:cNvPr id="250" name="Google Shape;250;p23"/>
          <p:cNvCxnSpPr/>
          <p:nvPr/>
        </p:nvCxnSpPr>
        <p:spPr>
          <a:xfrm rot="10800000" flipH="1">
            <a:off x="387080" y="3222550"/>
            <a:ext cx="1188720" cy="5100"/>
          </a:xfrm>
          <a:prstGeom prst="straightConnector1">
            <a:avLst/>
          </a:prstGeom>
          <a:noFill/>
          <a:ln w="9525" cap="flat" cmpd="sng">
            <a:solidFill>
              <a:srgbClr val="D5D8DB"/>
            </a:solidFill>
            <a:prstDash val="solid"/>
            <a:round/>
            <a:headEnd type="none" w="med" len="med"/>
            <a:tailEnd type="none" w="med" len="med"/>
          </a:ln>
        </p:spPr>
      </p:cxnSp>
      <p:sp>
        <p:nvSpPr>
          <p:cNvPr id="252" name="Google Shape;252;p23"/>
          <p:cNvSpPr txBox="1"/>
          <p:nvPr/>
        </p:nvSpPr>
        <p:spPr>
          <a:xfrm>
            <a:off x="2104325" y="2848375"/>
            <a:ext cx="14337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dirty="0">
                <a:solidFill>
                  <a:srgbClr val="D5D8DB"/>
                </a:solidFill>
              </a:rPr>
              <a:t>Predictors</a:t>
            </a:r>
            <a:endParaRPr sz="1700" dirty="0">
              <a:solidFill>
                <a:srgbClr val="D5D8DB"/>
              </a:solidFill>
            </a:endParaRPr>
          </a:p>
          <a:p>
            <a:pPr marL="0" lvl="0" indent="0" algn="l" rtl="0">
              <a:spcBef>
                <a:spcPts val="0"/>
              </a:spcBef>
              <a:spcAft>
                <a:spcPts val="0"/>
              </a:spcAft>
              <a:buNone/>
            </a:pPr>
            <a:endParaRPr sz="1700" dirty="0">
              <a:solidFill>
                <a:srgbClr val="D5D8DB"/>
              </a:solidFill>
            </a:endParaRPr>
          </a:p>
        </p:txBody>
      </p:sp>
      <p:sp>
        <p:nvSpPr>
          <p:cNvPr id="253" name="Google Shape;253;p23"/>
          <p:cNvSpPr txBox="1"/>
          <p:nvPr/>
        </p:nvSpPr>
        <p:spPr>
          <a:xfrm>
            <a:off x="2104325" y="3248300"/>
            <a:ext cx="1321200" cy="112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dirty="0">
                <a:solidFill>
                  <a:srgbClr val="D5D8DB"/>
                </a:solidFill>
              </a:rPr>
              <a:t>All predictors were significant at the 0.1 level, so we stopped here</a:t>
            </a:r>
            <a:endParaRPr sz="1000" dirty="0">
              <a:solidFill>
                <a:srgbClr val="D5D8DB"/>
              </a:solidFill>
            </a:endParaRPr>
          </a:p>
          <a:p>
            <a:pPr marL="0" lvl="0" indent="0" algn="l" rtl="0">
              <a:lnSpc>
                <a:spcPct val="115000"/>
              </a:lnSpc>
              <a:spcBef>
                <a:spcPts val="1600"/>
              </a:spcBef>
              <a:spcAft>
                <a:spcPts val="0"/>
              </a:spcAft>
              <a:buNone/>
            </a:pPr>
            <a:endParaRPr sz="1000" dirty="0">
              <a:solidFill>
                <a:srgbClr val="D5D8DB"/>
              </a:solidFill>
            </a:endParaRPr>
          </a:p>
          <a:p>
            <a:pPr marL="0" lvl="0" indent="0" algn="l" rtl="0">
              <a:spcBef>
                <a:spcPts val="1600"/>
              </a:spcBef>
              <a:spcAft>
                <a:spcPts val="0"/>
              </a:spcAft>
              <a:buNone/>
            </a:pPr>
            <a:endParaRPr sz="1000" dirty="0">
              <a:solidFill>
                <a:srgbClr val="D5D8DB"/>
              </a:solidFill>
            </a:endParaRPr>
          </a:p>
        </p:txBody>
      </p:sp>
      <p:cxnSp>
        <p:nvCxnSpPr>
          <p:cNvPr id="254" name="Google Shape;254;p23"/>
          <p:cNvCxnSpPr/>
          <p:nvPr/>
        </p:nvCxnSpPr>
        <p:spPr>
          <a:xfrm rot="10800000" flipH="1">
            <a:off x="2120280" y="3222550"/>
            <a:ext cx="1188720" cy="5100"/>
          </a:xfrm>
          <a:prstGeom prst="straightConnector1">
            <a:avLst/>
          </a:prstGeom>
          <a:noFill/>
          <a:ln w="9525" cap="flat" cmpd="sng">
            <a:solidFill>
              <a:srgbClr val="D5D8DB"/>
            </a:solidFill>
            <a:prstDash val="solid"/>
            <a:round/>
            <a:headEnd type="none" w="med" len="med"/>
            <a:tailEnd type="none" w="med" len="med"/>
          </a:ln>
        </p:spPr>
      </p:cxnSp>
      <p:sp>
        <p:nvSpPr>
          <p:cNvPr id="256" name="Google Shape;256;p23"/>
          <p:cNvSpPr txBox="1"/>
          <p:nvPr/>
        </p:nvSpPr>
        <p:spPr>
          <a:xfrm>
            <a:off x="3749934" y="2848533"/>
            <a:ext cx="1628966"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dirty="0">
                <a:solidFill>
                  <a:srgbClr val="D5D8DB"/>
                </a:solidFill>
              </a:rPr>
              <a:t>Second </a:t>
            </a:r>
            <a:r>
              <a:rPr lang="en" sz="1700" dirty="0">
                <a:solidFill>
                  <a:srgbClr val="D5D8DB"/>
                </a:solidFill>
              </a:rPr>
              <a:t>model</a:t>
            </a:r>
            <a:endParaRPr sz="1700" dirty="0">
              <a:solidFill>
                <a:srgbClr val="D5D8DB"/>
              </a:solidFill>
            </a:endParaRPr>
          </a:p>
        </p:txBody>
      </p:sp>
      <p:sp>
        <p:nvSpPr>
          <p:cNvPr id="257" name="Google Shape;257;p23"/>
          <p:cNvSpPr txBox="1"/>
          <p:nvPr/>
        </p:nvSpPr>
        <p:spPr>
          <a:xfrm>
            <a:off x="3837525" y="3241198"/>
            <a:ext cx="1321200" cy="11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rgbClr val="D5D8DB"/>
                </a:solidFill>
              </a:rPr>
              <a:t>For the 2</a:t>
            </a:r>
            <a:r>
              <a:rPr lang="en" sz="1000" baseline="30000" dirty="0">
                <a:solidFill>
                  <a:srgbClr val="D5D8DB"/>
                </a:solidFill>
              </a:rPr>
              <a:t>nd</a:t>
            </a:r>
            <a:r>
              <a:rPr lang="en" sz="1000" dirty="0">
                <a:solidFill>
                  <a:srgbClr val="D5D8DB"/>
                </a:solidFill>
              </a:rPr>
              <a:t> model with status, we used the VIF</a:t>
            </a:r>
            <a:endParaRPr sz="1000" dirty="0">
              <a:solidFill>
                <a:srgbClr val="D5D8DB"/>
              </a:solidFill>
            </a:endParaRPr>
          </a:p>
          <a:p>
            <a:pPr marL="0" lvl="0" indent="0" algn="l" rtl="0">
              <a:spcBef>
                <a:spcPts val="1600"/>
              </a:spcBef>
              <a:spcAft>
                <a:spcPts val="0"/>
              </a:spcAft>
              <a:buNone/>
            </a:pPr>
            <a:r>
              <a:rPr lang="en" sz="1000" dirty="0">
                <a:solidFill>
                  <a:srgbClr val="D5D8DB"/>
                </a:solidFill>
              </a:rPr>
              <a:t>Infant deaths and GDP both showed high VIF values and were removed accordingly </a:t>
            </a:r>
            <a:endParaRPr sz="1000" dirty="0">
              <a:solidFill>
                <a:srgbClr val="D5D8DB"/>
              </a:solidFill>
            </a:endParaRPr>
          </a:p>
          <a:p>
            <a:pPr marL="0" lvl="0" indent="0" algn="l" rtl="0">
              <a:spcBef>
                <a:spcPts val="1600"/>
              </a:spcBef>
              <a:spcAft>
                <a:spcPts val="1600"/>
              </a:spcAft>
              <a:buNone/>
            </a:pPr>
            <a:endParaRPr sz="1000" dirty="0">
              <a:solidFill>
                <a:srgbClr val="D5D8DB"/>
              </a:solidFill>
            </a:endParaRPr>
          </a:p>
        </p:txBody>
      </p:sp>
      <p:cxnSp>
        <p:nvCxnSpPr>
          <p:cNvPr id="258" name="Google Shape;258;p23"/>
          <p:cNvCxnSpPr/>
          <p:nvPr/>
        </p:nvCxnSpPr>
        <p:spPr>
          <a:xfrm rot="10800000" flipH="1">
            <a:off x="3853014" y="3222550"/>
            <a:ext cx="1188720" cy="5100"/>
          </a:xfrm>
          <a:prstGeom prst="straightConnector1">
            <a:avLst/>
          </a:prstGeom>
          <a:noFill/>
          <a:ln w="9525" cap="flat" cmpd="sng">
            <a:solidFill>
              <a:srgbClr val="D5D8DB"/>
            </a:solidFill>
            <a:prstDash val="solid"/>
            <a:round/>
            <a:headEnd type="none" w="med" len="med"/>
            <a:tailEnd type="none" w="med" len="med"/>
          </a:ln>
        </p:spPr>
      </p:cxnSp>
      <p:sp>
        <p:nvSpPr>
          <p:cNvPr id="260" name="Google Shape;260;p23"/>
          <p:cNvSpPr txBox="1"/>
          <p:nvPr/>
        </p:nvSpPr>
        <p:spPr>
          <a:xfrm>
            <a:off x="5678400" y="2840032"/>
            <a:ext cx="14337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dirty="0">
                <a:solidFill>
                  <a:srgbClr val="D5D8DB"/>
                </a:solidFill>
              </a:rPr>
              <a:t>Model</a:t>
            </a:r>
            <a:endParaRPr sz="1700" dirty="0">
              <a:solidFill>
                <a:srgbClr val="D5D8DB"/>
              </a:solidFill>
            </a:endParaRPr>
          </a:p>
        </p:txBody>
      </p:sp>
      <p:sp>
        <p:nvSpPr>
          <p:cNvPr id="261" name="Google Shape;261;p23"/>
          <p:cNvSpPr txBox="1"/>
          <p:nvPr/>
        </p:nvSpPr>
        <p:spPr>
          <a:xfrm>
            <a:off x="5618718" y="3226460"/>
            <a:ext cx="2755200" cy="186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rgbClr val="D5D8DB"/>
                </a:solidFill>
              </a:rPr>
              <a:t>Still had a model where not every predictor was significant</a:t>
            </a:r>
            <a:endParaRPr sz="1000" dirty="0">
              <a:solidFill>
                <a:srgbClr val="D5D8DB"/>
              </a:solidFill>
            </a:endParaRPr>
          </a:p>
          <a:p>
            <a:pPr marL="0" lvl="0" indent="0" algn="l" rtl="0">
              <a:spcBef>
                <a:spcPts val="1600"/>
              </a:spcBef>
              <a:spcAft>
                <a:spcPts val="0"/>
              </a:spcAft>
              <a:buNone/>
            </a:pPr>
            <a:r>
              <a:rPr lang="en" sz="1000" dirty="0">
                <a:solidFill>
                  <a:srgbClr val="D5D8DB"/>
                </a:solidFill>
              </a:rPr>
              <a:t>Began removing predictors with the highest P-value</a:t>
            </a:r>
            <a:endParaRPr sz="1000" dirty="0">
              <a:solidFill>
                <a:srgbClr val="D5D8DB"/>
              </a:solidFill>
            </a:endParaRPr>
          </a:p>
          <a:p>
            <a:pPr marL="0" lvl="0" indent="0" algn="l" rtl="0">
              <a:spcBef>
                <a:spcPts val="1600"/>
              </a:spcBef>
              <a:spcAft>
                <a:spcPts val="0"/>
              </a:spcAft>
              <a:buNone/>
            </a:pPr>
            <a:r>
              <a:rPr lang="en" sz="1000" dirty="0">
                <a:solidFill>
                  <a:srgbClr val="D5D8DB"/>
                </a:solidFill>
              </a:rPr>
              <a:t>Obtained reduced model after removing Total Expenditure, Hepatitis B, and Population through backwards stepwise selection</a:t>
            </a:r>
            <a:endParaRPr sz="1000" dirty="0">
              <a:solidFill>
                <a:srgbClr val="D5D8DB"/>
              </a:solidFill>
            </a:endParaRPr>
          </a:p>
          <a:p>
            <a:pPr marL="0" lvl="0" indent="0" algn="l" rtl="0">
              <a:spcBef>
                <a:spcPts val="1600"/>
              </a:spcBef>
              <a:spcAft>
                <a:spcPts val="0"/>
              </a:spcAft>
              <a:buNone/>
            </a:pPr>
            <a:endParaRPr sz="1000" dirty="0">
              <a:solidFill>
                <a:srgbClr val="D5D8DB"/>
              </a:solidFill>
            </a:endParaRPr>
          </a:p>
        </p:txBody>
      </p:sp>
      <p:cxnSp>
        <p:nvCxnSpPr>
          <p:cNvPr id="262" name="Google Shape;262;p23"/>
          <p:cNvCxnSpPr>
            <a:cxnSpLocks/>
          </p:cNvCxnSpPr>
          <p:nvPr/>
        </p:nvCxnSpPr>
        <p:spPr>
          <a:xfrm flipV="1">
            <a:off x="5678400" y="3210319"/>
            <a:ext cx="1147672" cy="3111"/>
          </a:xfrm>
          <a:prstGeom prst="straightConnector1">
            <a:avLst/>
          </a:prstGeom>
          <a:noFill/>
          <a:ln w="9525" cap="flat" cmpd="sng">
            <a:solidFill>
              <a:srgbClr val="D5D8DB"/>
            </a:solidFill>
            <a:prstDash val="solid"/>
            <a:round/>
            <a:headEnd type="none" w="med" len="med"/>
            <a:tailEnd type="none" w="med" len="med"/>
          </a:ln>
        </p:spPr>
      </p:cxnSp>
      <p:sp>
        <p:nvSpPr>
          <p:cNvPr id="2" name="Arrow: Right 1">
            <a:extLst>
              <a:ext uri="{FF2B5EF4-FFF2-40B4-BE49-F238E27FC236}">
                <a16:creationId xmlns:a16="http://schemas.microsoft.com/office/drawing/2014/main" id="{57E064E9-BC40-4104-85F4-713309F86C20}"/>
              </a:ext>
            </a:extLst>
          </p:cNvPr>
          <p:cNvSpPr/>
          <p:nvPr/>
        </p:nvSpPr>
        <p:spPr>
          <a:xfrm>
            <a:off x="1692325" y="1917290"/>
            <a:ext cx="306975" cy="162233"/>
          </a:xfrm>
          <a:prstGeom prst="rightArrow">
            <a:avLst/>
          </a:prstGeom>
          <a:solidFill>
            <a:srgbClr val="D5D8DB"/>
          </a:solidFill>
          <a:ln>
            <a:solidFill>
              <a:srgbClr val="D5D8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Arrow: Right 37">
            <a:extLst>
              <a:ext uri="{FF2B5EF4-FFF2-40B4-BE49-F238E27FC236}">
                <a16:creationId xmlns:a16="http://schemas.microsoft.com/office/drawing/2014/main" id="{148938B6-8544-4A1B-ADEA-ECD6B2CA9A66}"/>
              </a:ext>
            </a:extLst>
          </p:cNvPr>
          <p:cNvSpPr/>
          <p:nvPr/>
        </p:nvSpPr>
        <p:spPr>
          <a:xfrm>
            <a:off x="8124451" y="1917289"/>
            <a:ext cx="306975" cy="162233"/>
          </a:xfrm>
          <a:prstGeom prst="rightArrow">
            <a:avLst/>
          </a:prstGeom>
          <a:solidFill>
            <a:srgbClr val="D5D8DB"/>
          </a:solidFill>
          <a:ln>
            <a:solidFill>
              <a:srgbClr val="D5D8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rrow: Right 39">
            <a:extLst>
              <a:ext uri="{FF2B5EF4-FFF2-40B4-BE49-F238E27FC236}">
                <a16:creationId xmlns:a16="http://schemas.microsoft.com/office/drawing/2014/main" id="{C2A81E91-A5AE-4449-A675-D292CFAB8DCF}"/>
              </a:ext>
            </a:extLst>
          </p:cNvPr>
          <p:cNvSpPr/>
          <p:nvPr/>
        </p:nvSpPr>
        <p:spPr>
          <a:xfrm>
            <a:off x="5685276" y="1903683"/>
            <a:ext cx="306975" cy="162233"/>
          </a:xfrm>
          <a:prstGeom prst="rightArrow">
            <a:avLst/>
          </a:prstGeom>
          <a:solidFill>
            <a:srgbClr val="D5D8DB"/>
          </a:solidFill>
          <a:ln>
            <a:solidFill>
              <a:srgbClr val="D5D8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Arrow: Right 40">
            <a:extLst>
              <a:ext uri="{FF2B5EF4-FFF2-40B4-BE49-F238E27FC236}">
                <a16:creationId xmlns:a16="http://schemas.microsoft.com/office/drawing/2014/main" id="{92803C7B-A1E3-460E-A21C-ABBB2B93E239}"/>
              </a:ext>
            </a:extLst>
          </p:cNvPr>
          <p:cNvSpPr/>
          <p:nvPr/>
        </p:nvSpPr>
        <p:spPr>
          <a:xfrm>
            <a:off x="3558769" y="1903682"/>
            <a:ext cx="306975" cy="162233"/>
          </a:xfrm>
          <a:prstGeom prst="rightArrow">
            <a:avLst/>
          </a:prstGeom>
          <a:solidFill>
            <a:srgbClr val="D5D8DB"/>
          </a:solidFill>
          <a:ln>
            <a:solidFill>
              <a:srgbClr val="D5D8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Arrow: Right 41">
            <a:extLst>
              <a:ext uri="{FF2B5EF4-FFF2-40B4-BE49-F238E27FC236}">
                <a16:creationId xmlns:a16="http://schemas.microsoft.com/office/drawing/2014/main" id="{2013FEB2-CE0E-43F2-814C-6C74DBF3D70D}"/>
              </a:ext>
            </a:extLst>
          </p:cNvPr>
          <p:cNvSpPr/>
          <p:nvPr/>
        </p:nvSpPr>
        <p:spPr>
          <a:xfrm>
            <a:off x="5135175" y="3730731"/>
            <a:ext cx="306975" cy="162233"/>
          </a:xfrm>
          <a:prstGeom prst="rightArrow">
            <a:avLst/>
          </a:prstGeom>
          <a:solidFill>
            <a:srgbClr val="D5D8DB"/>
          </a:solidFill>
          <a:ln>
            <a:solidFill>
              <a:srgbClr val="D5D8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Arrow: Right 42">
            <a:extLst>
              <a:ext uri="{FF2B5EF4-FFF2-40B4-BE49-F238E27FC236}">
                <a16:creationId xmlns:a16="http://schemas.microsoft.com/office/drawing/2014/main" id="{58EB3CA4-A293-40D6-B1AB-9D9C403D25A7}"/>
              </a:ext>
            </a:extLst>
          </p:cNvPr>
          <p:cNvSpPr/>
          <p:nvPr/>
        </p:nvSpPr>
        <p:spPr>
          <a:xfrm>
            <a:off x="3362625" y="3730731"/>
            <a:ext cx="306975" cy="162233"/>
          </a:xfrm>
          <a:prstGeom prst="rightArrow">
            <a:avLst/>
          </a:prstGeom>
          <a:solidFill>
            <a:srgbClr val="D5D8DB"/>
          </a:solidFill>
          <a:ln>
            <a:solidFill>
              <a:srgbClr val="D5D8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Arrow: Right 43">
            <a:extLst>
              <a:ext uri="{FF2B5EF4-FFF2-40B4-BE49-F238E27FC236}">
                <a16:creationId xmlns:a16="http://schemas.microsoft.com/office/drawing/2014/main" id="{37A9A43D-D59C-4728-8BC9-AF4F57BAB674}"/>
              </a:ext>
            </a:extLst>
          </p:cNvPr>
          <p:cNvSpPr/>
          <p:nvPr/>
        </p:nvSpPr>
        <p:spPr>
          <a:xfrm>
            <a:off x="1667412" y="3730731"/>
            <a:ext cx="306975" cy="162233"/>
          </a:xfrm>
          <a:prstGeom prst="rightArrow">
            <a:avLst/>
          </a:prstGeom>
          <a:solidFill>
            <a:srgbClr val="D5D8DB"/>
          </a:solidFill>
          <a:ln>
            <a:solidFill>
              <a:srgbClr val="D5D8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266"/>
        <p:cNvGrpSpPr/>
        <p:nvPr/>
      </p:nvGrpSpPr>
      <p:grpSpPr>
        <a:xfrm>
          <a:off x="0" y="0"/>
          <a:ext cx="0" cy="0"/>
          <a:chOff x="0" y="0"/>
          <a:chExt cx="0" cy="0"/>
        </a:xfrm>
      </p:grpSpPr>
      <p:sp>
        <p:nvSpPr>
          <p:cNvPr id="267" name="Google Shape;267;p24"/>
          <p:cNvSpPr txBox="1">
            <a:spLocks noGrp="1"/>
          </p:cNvSpPr>
          <p:nvPr>
            <p:ph type="title"/>
          </p:nvPr>
        </p:nvSpPr>
        <p:spPr>
          <a:xfrm>
            <a:off x="2400819" y="97388"/>
            <a:ext cx="4342361" cy="55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b="1" dirty="0">
                <a:solidFill>
                  <a:srgbClr val="D5D8DB"/>
                </a:solidFill>
              </a:rPr>
              <a:t>Model 1 Residual Plots </a:t>
            </a:r>
            <a:endParaRPr sz="3000" b="1" dirty="0">
              <a:solidFill>
                <a:srgbClr val="D5D8DB"/>
              </a:solidFill>
            </a:endParaRPr>
          </a:p>
        </p:txBody>
      </p:sp>
      <p:pic>
        <p:nvPicPr>
          <p:cNvPr id="268" name="Google Shape;268;p24"/>
          <p:cNvPicPr preferRelativeResize="0"/>
          <p:nvPr/>
        </p:nvPicPr>
        <p:blipFill>
          <a:blip r:embed="rId3">
            <a:alphaModFix/>
          </a:blip>
          <a:stretch>
            <a:fillRect/>
          </a:stretch>
        </p:blipFill>
        <p:spPr>
          <a:xfrm>
            <a:off x="1152466" y="647588"/>
            <a:ext cx="6839066" cy="432026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272"/>
        <p:cNvGrpSpPr/>
        <p:nvPr/>
      </p:nvGrpSpPr>
      <p:grpSpPr>
        <a:xfrm>
          <a:off x="0" y="0"/>
          <a:ext cx="0" cy="0"/>
          <a:chOff x="0" y="0"/>
          <a:chExt cx="0" cy="0"/>
        </a:xfrm>
      </p:grpSpPr>
      <p:sp>
        <p:nvSpPr>
          <p:cNvPr id="273" name="Google Shape;273;p25"/>
          <p:cNvSpPr txBox="1">
            <a:spLocks noGrp="1"/>
          </p:cNvSpPr>
          <p:nvPr>
            <p:ph type="title"/>
          </p:nvPr>
        </p:nvSpPr>
        <p:spPr>
          <a:xfrm>
            <a:off x="2401934" y="82168"/>
            <a:ext cx="434012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b="1" dirty="0">
                <a:solidFill>
                  <a:srgbClr val="D5D8DB"/>
                </a:solidFill>
              </a:rPr>
              <a:t>Model 2 Residual Plots</a:t>
            </a:r>
            <a:endParaRPr sz="3000" b="1" dirty="0">
              <a:solidFill>
                <a:srgbClr val="D5D8DB"/>
              </a:solidFill>
            </a:endParaRPr>
          </a:p>
        </p:txBody>
      </p:sp>
      <p:pic>
        <p:nvPicPr>
          <p:cNvPr id="274" name="Google Shape;274;p25"/>
          <p:cNvPicPr preferRelativeResize="0"/>
          <p:nvPr/>
        </p:nvPicPr>
        <p:blipFill>
          <a:blip r:embed="rId3">
            <a:alphaModFix/>
          </a:blip>
          <a:stretch>
            <a:fillRect/>
          </a:stretch>
        </p:blipFill>
        <p:spPr>
          <a:xfrm>
            <a:off x="1152143" y="654868"/>
            <a:ext cx="6839712" cy="432511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278"/>
        <p:cNvGrpSpPr/>
        <p:nvPr/>
      </p:nvGrpSpPr>
      <p:grpSpPr>
        <a:xfrm>
          <a:off x="0" y="0"/>
          <a:ext cx="0" cy="0"/>
          <a:chOff x="0" y="0"/>
          <a:chExt cx="0" cy="0"/>
        </a:xfrm>
      </p:grpSpPr>
      <p:pic>
        <p:nvPicPr>
          <p:cNvPr id="9" name="Picture 8">
            <a:extLst>
              <a:ext uri="{FF2B5EF4-FFF2-40B4-BE49-F238E27FC236}">
                <a16:creationId xmlns:a16="http://schemas.microsoft.com/office/drawing/2014/main" id="{94DBEB07-FBCB-495D-8ED0-8C7F774B5A54}"/>
              </a:ext>
            </a:extLst>
          </p:cNvPr>
          <p:cNvPicPr>
            <a:picLocks noChangeAspect="1"/>
          </p:cNvPicPr>
          <p:nvPr/>
        </p:nvPicPr>
        <p:blipFill>
          <a:blip r:embed="rId3"/>
          <a:stretch>
            <a:fillRect/>
          </a:stretch>
        </p:blipFill>
        <p:spPr>
          <a:xfrm>
            <a:off x="150028" y="119362"/>
            <a:ext cx="4369023" cy="4904775"/>
          </a:xfrm>
          <a:prstGeom prst="rect">
            <a:avLst/>
          </a:prstGeom>
        </p:spPr>
      </p:pic>
      <p:pic>
        <p:nvPicPr>
          <p:cNvPr id="11" name="Picture 10">
            <a:extLst>
              <a:ext uri="{FF2B5EF4-FFF2-40B4-BE49-F238E27FC236}">
                <a16:creationId xmlns:a16="http://schemas.microsoft.com/office/drawing/2014/main" id="{CE6E5565-FC52-4C19-8F19-F035F01EC13F}"/>
              </a:ext>
            </a:extLst>
          </p:cNvPr>
          <p:cNvPicPr>
            <a:picLocks noChangeAspect="1"/>
          </p:cNvPicPr>
          <p:nvPr/>
        </p:nvPicPr>
        <p:blipFill>
          <a:blip r:embed="rId4"/>
          <a:stretch>
            <a:fillRect/>
          </a:stretch>
        </p:blipFill>
        <p:spPr>
          <a:xfrm>
            <a:off x="4628148" y="119362"/>
            <a:ext cx="4365824" cy="4901184"/>
          </a:xfrm>
          <a:prstGeom prst="rect">
            <a:avLst/>
          </a:prstGeom>
        </p:spPr>
      </p:pic>
    </p:spTree>
    <p:extLst>
      <p:ext uri="{BB962C8B-B14F-4D97-AF65-F5344CB8AC3E}">
        <p14:creationId xmlns:p14="http://schemas.microsoft.com/office/powerpoint/2010/main" val="652294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278"/>
        <p:cNvGrpSpPr/>
        <p:nvPr/>
      </p:nvGrpSpPr>
      <p:grpSpPr>
        <a:xfrm>
          <a:off x="0" y="0"/>
          <a:ext cx="0" cy="0"/>
          <a:chOff x="0" y="0"/>
          <a:chExt cx="0" cy="0"/>
        </a:xfrm>
      </p:grpSpPr>
      <p:sp>
        <p:nvSpPr>
          <p:cNvPr id="282" name="Google Shape;282;p2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b="0" i="0" u="none" strike="noStrike" dirty="0">
                <a:solidFill>
                  <a:srgbClr val="D5D8DB"/>
                </a:solidFill>
                <a:effectLst/>
                <a:latin typeface="Arial" panose="020B0604020202020204" pitchFamily="34" charset="0"/>
              </a:rPr>
              <a:t>Results from Model 1 &amp; Model 2</a:t>
            </a:r>
            <a:endParaRPr lang="en-US" sz="3000" b="1" dirty="0">
              <a:solidFill>
                <a:srgbClr val="D5D8DB"/>
              </a:solidFill>
            </a:endParaRPr>
          </a:p>
        </p:txBody>
      </p:sp>
      <p:sp>
        <p:nvSpPr>
          <p:cNvPr id="2" name="Text Placeholder 1">
            <a:extLst>
              <a:ext uri="{FF2B5EF4-FFF2-40B4-BE49-F238E27FC236}">
                <a16:creationId xmlns:a16="http://schemas.microsoft.com/office/drawing/2014/main" id="{2F1BF31C-66D6-4C4D-B9CE-9508FEA00237}"/>
              </a:ext>
            </a:extLst>
          </p:cNvPr>
          <p:cNvSpPr>
            <a:spLocks noGrp="1"/>
          </p:cNvSpPr>
          <p:nvPr>
            <p:ph type="body" idx="1"/>
          </p:nvPr>
        </p:nvSpPr>
        <p:spPr>
          <a:xfrm>
            <a:off x="311700" y="1560287"/>
            <a:ext cx="3999900" cy="3008588"/>
          </a:xfrm>
        </p:spPr>
        <p:txBody>
          <a:bodyPr/>
          <a:lstStyle/>
          <a:p>
            <a:pPr>
              <a:buClr>
                <a:srgbClr val="D5D8DB"/>
              </a:buClr>
              <a:buFont typeface="Courier New" panose="02070309020205020404" pitchFamily="49" charset="0"/>
              <a:buChar char="o"/>
            </a:pPr>
            <a:r>
              <a:rPr lang="en-US" sz="1300" b="0" i="0" u="none" strike="noStrike" dirty="0">
                <a:solidFill>
                  <a:srgbClr val="D5D8DB"/>
                </a:solidFill>
                <a:effectLst/>
                <a:latin typeface="+mj-lt"/>
              </a:rPr>
              <a:t>Developing Countries will have a lower life expectancy than developed countries</a:t>
            </a:r>
            <a:endParaRPr lang="en-US" sz="1300" dirty="0">
              <a:solidFill>
                <a:srgbClr val="D5D8DB"/>
              </a:solidFill>
              <a:latin typeface="+mj-lt"/>
            </a:endParaRPr>
          </a:p>
          <a:p>
            <a:pPr>
              <a:buClr>
                <a:srgbClr val="D5D8DB"/>
              </a:buClr>
              <a:buFont typeface="Courier New" panose="02070309020205020404" pitchFamily="49" charset="0"/>
              <a:buChar char="o"/>
            </a:pPr>
            <a:r>
              <a:rPr lang="en-US" sz="1300" b="0" i="0" u="none" strike="noStrike" dirty="0">
                <a:solidFill>
                  <a:srgbClr val="D5D8DB"/>
                </a:solidFill>
                <a:effectLst/>
                <a:latin typeface="+mj-lt"/>
              </a:rPr>
              <a:t>Income composition of resources has the largest positive effect on life expectancy</a:t>
            </a:r>
          </a:p>
          <a:p>
            <a:pPr>
              <a:buClr>
                <a:srgbClr val="D5D8DB"/>
              </a:buClr>
              <a:buFont typeface="Courier New" panose="02070309020205020404" pitchFamily="49" charset="0"/>
              <a:buChar char="o"/>
            </a:pPr>
            <a:r>
              <a:rPr lang="en-US" sz="1300" b="0" i="0" u="none" strike="noStrike" dirty="0">
                <a:solidFill>
                  <a:srgbClr val="D5D8DB"/>
                </a:solidFill>
                <a:effectLst/>
                <a:latin typeface="+mj-lt"/>
              </a:rPr>
              <a:t>Under five deaths, alcohol, HIV/AIDS, Adult Mortality, Hepatitis B have a negative effect on life expectancy in both models</a:t>
            </a:r>
          </a:p>
          <a:p>
            <a:pPr>
              <a:buClr>
                <a:srgbClr val="D5D8DB"/>
              </a:buClr>
              <a:buFont typeface="Courier New" panose="02070309020205020404" pitchFamily="49" charset="0"/>
              <a:buChar char="o"/>
            </a:pPr>
            <a:r>
              <a:rPr lang="en-US" sz="1300" b="0" i="0" u="none" strike="noStrike" dirty="0">
                <a:solidFill>
                  <a:srgbClr val="D5D8DB"/>
                </a:solidFill>
                <a:effectLst/>
                <a:latin typeface="+mj-lt"/>
              </a:rPr>
              <a:t>BMI, Schooling, Percentage Expenditure, Measles, Polio, Diphtheria has a positive effect on life expectancy for both models</a:t>
            </a:r>
            <a:endParaRPr lang="en-US" sz="1300" dirty="0">
              <a:solidFill>
                <a:srgbClr val="D5D8DB"/>
              </a:solidFill>
              <a:latin typeface="+mj-lt"/>
            </a:endParaRPr>
          </a:p>
          <a:p>
            <a:pPr>
              <a:buClr>
                <a:srgbClr val="D5D8DB"/>
              </a:buClr>
              <a:buFont typeface="Courier New" panose="02070309020205020404" pitchFamily="49" charset="0"/>
              <a:buChar char="o"/>
            </a:pPr>
            <a:endParaRPr lang="en-US" sz="1300" dirty="0">
              <a:solidFill>
                <a:srgbClr val="D5D8DB"/>
              </a:solidFill>
              <a:latin typeface="+mj-lt"/>
            </a:endParaRPr>
          </a:p>
        </p:txBody>
      </p:sp>
      <p:sp>
        <p:nvSpPr>
          <p:cNvPr id="3" name="Text Placeholder 2">
            <a:extLst>
              <a:ext uri="{FF2B5EF4-FFF2-40B4-BE49-F238E27FC236}">
                <a16:creationId xmlns:a16="http://schemas.microsoft.com/office/drawing/2014/main" id="{4B753390-4CDD-4D2D-8DAB-7B72FA674BC9}"/>
              </a:ext>
            </a:extLst>
          </p:cNvPr>
          <p:cNvSpPr>
            <a:spLocks noGrp="1"/>
          </p:cNvSpPr>
          <p:nvPr>
            <p:ph type="body" idx="2"/>
          </p:nvPr>
        </p:nvSpPr>
        <p:spPr>
          <a:xfrm>
            <a:off x="4832400" y="1560287"/>
            <a:ext cx="3999900" cy="3008588"/>
          </a:xfrm>
        </p:spPr>
        <p:txBody>
          <a:bodyPr/>
          <a:lstStyle/>
          <a:p>
            <a:pPr>
              <a:buClr>
                <a:srgbClr val="D5D8DB"/>
              </a:buClr>
              <a:buFont typeface="Courier New" panose="02070309020205020404" pitchFamily="49" charset="0"/>
              <a:buChar char="o"/>
            </a:pPr>
            <a:r>
              <a:rPr lang="en-US" sz="1300" b="0" i="0" u="none" strike="noStrike" dirty="0">
                <a:solidFill>
                  <a:srgbClr val="D5D8DB"/>
                </a:solidFill>
                <a:effectLst/>
                <a:latin typeface="+mj-lt"/>
              </a:rPr>
              <a:t>Europe, Asia, Oceania, North America, and South America have a higher life expectancy than Africa </a:t>
            </a:r>
          </a:p>
          <a:p>
            <a:pPr>
              <a:buClr>
                <a:srgbClr val="D5D8DB"/>
              </a:buClr>
              <a:buFont typeface="Courier New" panose="02070309020205020404" pitchFamily="49" charset="0"/>
              <a:buChar char="o"/>
            </a:pPr>
            <a:r>
              <a:rPr lang="en-US" sz="1300" b="0" i="0" u="none" strike="noStrike" dirty="0">
                <a:solidFill>
                  <a:srgbClr val="D5D8DB"/>
                </a:solidFill>
                <a:effectLst/>
                <a:latin typeface="+mj-lt"/>
              </a:rPr>
              <a:t>North America has the highest life expectancy</a:t>
            </a:r>
          </a:p>
          <a:p>
            <a:pPr>
              <a:buClr>
                <a:srgbClr val="D5D8DB"/>
              </a:buClr>
              <a:buFont typeface="Courier New" panose="02070309020205020404" pitchFamily="49" charset="0"/>
              <a:buChar char="o"/>
            </a:pPr>
            <a:r>
              <a:rPr lang="en-US" sz="1300" b="0" i="0" u="none" strike="noStrike" dirty="0">
                <a:solidFill>
                  <a:srgbClr val="D5D8DB"/>
                </a:solidFill>
                <a:effectLst/>
                <a:latin typeface="+mj-lt"/>
              </a:rPr>
              <a:t>R-Squared value for continents shows that it can explain the variability in life expectancy better than the status model</a:t>
            </a:r>
          </a:p>
          <a:p>
            <a:pPr>
              <a:buClr>
                <a:srgbClr val="D5D8DB"/>
              </a:buClr>
              <a:buFont typeface="Courier New" panose="02070309020205020404" pitchFamily="49" charset="0"/>
              <a:buChar char="o"/>
            </a:pPr>
            <a:r>
              <a:rPr lang="en-US" sz="1300" dirty="0">
                <a:solidFill>
                  <a:srgbClr val="D5D8DB"/>
                </a:solidFill>
                <a:latin typeface="+mj-lt"/>
              </a:rPr>
              <a:t>Total expenditure, Hepatitis B, and population are not significant in the continent model</a:t>
            </a:r>
          </a:p>
          <a:p>
            <a:pPr marL="139700" indent="0">
              <a:buClr>
                <a:srgbClr val="D5D8DB"/>
              </a:buClr>
              <a:buNone/>
            </a:pPr>
            <a:endParaRPr lang="en-US" sz="1300" b="0" i="0" u="none" strike="noStrike" dirty="0">
              <a:solidFill>
                <a:srgbClr val="D5D8DB"/>
              </a:solidFill>
              <a:effectLst/>
              <a:latin typeface="+mj-lt"/>
            </a:endParaRPr>
          </a:p>
          <a:p>
            <a:pPr>
              <a:buClr>
                <a:srgbClr val="D5D8DB"/>
              </a:buClr>
              <a:buFont typeface="Courier New" panose="02070309020205020404" pitchFamily="49" charset="0"/>
              <a:buChar char="o"/>
            </a:pPr>
            <a:endParaRPr lang="en-US" sz="1300" b="0" i="0" u="none" strike="noStrike" dirty="0">
              <a:solidFill>
                <a:srgbClr val="D5D8DB"/>
              </a:solidFill>
              <a:effectLst/>
              <a:latin typeface="+mj-lt"/>
            </a:endParaRPr>
          </a:p>
        </p:txBody>
      </p:sp>
      <p:sp>
        <p:nvSpPr>
          <p:cNvPr id="4" name="TextBox 3">
            <a:extLst>
              <a:ext uri="{FF2B5EF4-FFF2-40B4-BE49-F238E27FC236}">
                <a16:creationId xmlns:a16="http://schemas.microsoft.com/office/drawing/2014/main" id="{556180CC-AAED-46BD-8917-0D93B509E030}"/>
              </a:ext>
            </a:extLst>
          </p:cNvPr>
          <p:cNvSpPr txBox="1"/>
          <p:nvPr/>
        </p:nvSpPr>
        <p:spPr>
          <a:xfrm>
            <a:off x="337528" y="1095829"/>
            <a:ext cx="3948243" cy="353943"/>
          </a:xfrm>
          <a:prstGeom prst="rect">
            <a:avLst/>
          </a:prstGeom>
          <a:noFill/>
        </p:spPr>
        <p:txBody>
          <a:bodyPr wrap="square" rtlCol="0">
            <a:spAutoFit/>
          </a:bodyPr>
          <a:lstStyle/>
          <a:p>
            <a:pPr algn="ctr"/>
            <a:r>
              <a:rPr lang="en-US" sz="1700" dirty="0">
                <a:solidFill>
                  <a:srgbClr val="D5D8DB"/>
                </a:solidFill>
              </a:rPr>
              <a:t>Status Model</a:t>
            </a:r>
          </a:p>
        </p:txBody>
      </p:sp>
      <p:sp>
        <p:nvSpPr>
          <p:cNvPr id="7" name="TextBox 6">
            <a:extLst>
              <a:ext uri="{FF2B5EF4-FFF2-40B4-BE49-F238E27FC236}">
                <a16:creationId xmlns:a16="http://schemas.microsoft.com/office/drawing/2014/main" id="{D13E4F68-1021-4769-A78C-EF0816E4BCD7}"/>
              </a:ext>
            </a:extLst>
          </p:cNvPr>
          <p:cNvSpPr txBox="1"/>
          <p:nvPr/>
        </p:nvSpPr>
        <p:spPr>
          <a:xfrm>
            <a:off x="4858231" y="1104255"/>
            <a:ext cx="3948243" cy="353943"/>
          </a:xfrm>
          <a:prstGeom prst="rect">
            <a:avLst/>
          </a:prstGeom>
          <a:noFill/>
        </p:spPr>
        <p:txBody>
          <a:bodyPr wrap="square" rtlCol="0">
            <a:spAutoFit/>
          </a:bodyPr>
          <a:lstStyle/>
          <a:p>
            <a:pPr algn="ctr"/>
            <a:r>
              <a:rPr lang="en-US" sz="1700" dirty="0">
                <a:solidFill>
                  <a:srgbClr val="D5D8DB"/>
                </a:solidFill>
              </a:rPr>
              <a:t>Continent Model</a:t>
            </a:r>
          </a:p>
        </p:txBody>
      </p:sp>
    </p:spTree>
    <p:extLst>
      <p:ext uri="{BB962C8B-B14F-4D97-AF65-F5344CB8AC3E}">
        <p14:creationId xmlns:p14="http://schemas.microsoft.com/office/powerpoint/2010/main" val="5235847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299"/>
        <p:cNvGrpSpPr/>
        <p:nvPr/>
      </p:nvGrpSpPr>
      <p:grpSpPr>
        <a:xfrm>
          <a:off x="0" y="0"/>
          <a:ext cx="0" cy="0"/>
          <a:chOff x="0" y="0"/>
          <a:chExt cx="0" cy="0"/>
        </a:xfrm>
      </p:grpSpPr>
      <p:sp>
        <p:nvSpPr>
          <p:cNvPr id="300" name="Google Shape;300;p29"/>
          <p:cNvSpPr txBox="1">
            <a:spLocks noGrp="1"/>
          </p:cNvSpPr>
          <p:nvPr>
            <p:ph type="title"/>
          </p:nvPr>
        </p:nvSpPr>
        <p:spPr>
          <a:xfrm>
            <a:off x="1936825" y="665650"/>
            <a:ext cx="5264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b="1" dirty="0">
                <a:solidFill>
                  <a:srgbClr val="D5D8DB"/>
                </a:solidFill>
              </a:rPr>
              <a:t>Cross Validation</a:t>
            </a:r>
            <a:endParaRPr sz="4800" b="1" dirty="0">
              <a:solidFill>
                <a:srgbClr val="D5D8DB"/>
              </a:solidFill>
            </a:endParaRPr>
          </a:p>
        </p:txBody>
      </p:sp>
      <p:sp>
        <p:nvSpPr>
          <p:cNvPr id="301" name="Google Shape;301;p29"/>
          <p:cNvSpPr txBox="1"/>
          <p:nvPr/>
        </p:nvSpPr>
        <p:spPr>
          <a:xfrm>
            <a:off x="523525" y="1933975"/>
            <a:ext cx="28266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rgbClr val="D5D8DB"/>
                </a:solidFill>
              </a:rPr>
              <a:t>Validation </a:t>
            </a:r>
            <a:r>
              <a:rPr lang="en" sz="1700" b="1" dirty="0">
                <a:solidFill>
                  <a:srgbClr val="D5D8DB"/>
                </a:solidFill>
                <a:latin typeface="Arial "/>
              </a:rPr>
              <a:t>Set</a:t>
            </a:r>
            <a:r>
              <a:rPr lang="en" sz="1700" b="1" dirty="0">
                <a:solidFill>
                  <a:srgbClr val="D5D8DB"/>
                </a:solidFill>
              </a:rPr>
              <a:t> Approach</a:t>
            </a:r>
            <a:endParaRPr sz="1700" b="1" dirty="0">
              <a:solidFill>
                <a:srgbClr val="D5D8DB"/>
              </a:solidFill>
            </a:endParaRPr>
          </a:p>
        </p:txBody>
      </p:sp>
      <p:sp>
        <p:nvSpPr>
          <p:cNvPr id="302" name="Google Shape;302;p29"/>
          <p:cNvSpPr txBox="1"/>
          <p:nvPr/>
        </p:nvSpPr>
        <p:spPr>
          <a:xfrm>
            <a:off x="523525" y="2333900"/>
            <a:ext cx="2644500" cy="1857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dirty="0">
                <a:solidFill>
                  <a:srgbClr val="D5D8DB"/>
                </a:solidFill>
              </a:rPr>
              <a:t>We split our dataset in half without replacement and set one half to represent the training data set. </a:t>
            </a:r>
            <a:endParaRPr sz="1100" dirty="0">
              <a:solidFill>
                <a:srgbClr val="D5D8DB"/>
              </a:solidFill>
            </a:endParaRPr>
          </a:p>
          <a:p>
            <a:pPr marL="0" lvl="0" indent="0" algn="l" rtl="0">
              <a:spcBef>
                <a:spcPts val="1600"/>
              </a:spcBef>
              <a:spcAft>
                <a:spcPts val="0"/>
              </a:spcAft>
              <a:buNone/>
            </a:pPr>
            <a:r>
              <a:rPr lang="en" sz="1100" dirty="0">
                <a:solidFill>
                  <a:srgbClr val="D5D8DB"/>
                </a:solidFill>
              </a:rPr>
              <a:t>Ran linear regression for both models based on the training dataset. </a:t>
            </a:r>
            <a:endParaRPr sz="1100" dirty="0">
              <a:solidFill>
                <a:srgbClr val="D5D8DB"/>
              </a:solidFill>
            </a:endParaRPr>
          </a:p>
          <a:p>
            <a:pPr marL="0" lvl="0" indent="0" algn="l" rtl="0">
              <a:lnSpc>
                <a:spcPct val="115000"/>
              </a:lnSpc>
              <a:spcBef>
                <a:spcPts val="1600"/>
              </a:spcBef>
              <a:spcAft>
                <a:spcPts val="0"/>
              </a:spcAft>
              <a:buNone/>
            </a:pPr>
            <a:r>
              <a:rPr lang="en" sz="1100" dirty="0">
                <a:solidFill>
                  <a:srgbClr val="D5D8DB"/>
                </a:solidFill>
              </a:rPr>
              <a:t>Calculated the Mean Squared Error values for both based on the validation sample. </a:t>
            </a:r>
            <a:endParaRPr sz="1100" dirty="0">
              <a:solidFill>
                <a:srgbClr val="D5D8DB"/>
              </a:solidFill>
            </a:endParaRPr>
          </a:p>
          <a:p>
            <a:pPr marL="0" lvl="0" indent="0" algn="l" rtl="0">
              <a:lnSpc>
                <a:spcPct val="115000"/>
              </a:lnSpc>
              <a:spcBef>
                <a:spcPts val="1600"/>
              </a:spcBef>
              <a:spcAft>
                <a:spcPts val="0"/>
              </a:spcAft>
              <a:buNone/>
            </a:pPr>
            <a:endParaRPr sz="1100" dirty="0">
              <a:solidFill>
                <a:srgbClr val="D5D8DB"/>
              </a:solidFill>
            </a:endParaRPr>
          </a:p>
          <a:p>
            <a:pPr marL="0" lvl="0" indent="0" algn="l" rtl="0">
              <a:lnSpc>
                <a:spcPct val="115000"/>
              </a:lnSpc>
              <a:spcBef>
                <a:spcPts val="1600"/>
              </a:spcBef>
              <a:spcAft>
                <a:spcPts val="0"/>
              </a:spcAft>
              <a:buNone/>
            </a:pPr>
            <a:endParaRPr sz="1200" dirty="0">
              <a:solidFill>
                <a:srgbClr val="D5D8DB"/>
              </a:solidFill>
            </a:endParaRPr>
          </a:p>
          <a:p>
            <a:pPr marL="0" lvl="0" indent="0" algn="l" rtl="0">
              <a:spcBef>
                <a:spcPts val="1600"/>
              </a:spcBef>
              <a:spcAft>
                <a:spcPts val="0"/>
              </a:spcAft>
              <a:buNone/>
            </a:pPr>
            <a:endParaRPr sz="1200" dirty="0">
              <a:solidFill>
                <a:srgbClr val="D5D8DB"/>
              </a:solidFill>
            </a:endParaRPr>
          </a:p>
          <a:p>
            <a:pPr marL="0" lvl="0" indent="0" algn="l" rtl="0">
              <a:spcBef>
                <a:spcPts val="0"/>
              </a:spcBef>
              <a:spcAft>
                <a:spcPts val="0"/>
              </a:spcAft>
              <a:buNone/>
            </a:pPr>
            <a:endParaRPr sz="1200" dirty="0">
              <a:solidFill>
                <a:srgbClr val="D5D8DB"/>
              </a:solidFill>
            </a:endParaRPr>
          </a:p>
        </p:txBody>
      </p:sp>
      <p:cxnSp>
        <p:nvCxnSpPr>
          <p:cNvPr id="303" name="Google Shape;303;p29"/>
          <p:cNvCxnSpPr/>
          <p:nvPr/>
        </p:nvCxnSpPr>
        <p:spPr>
          <a:xfrm rot="10800000" flipH="1">
            <a:off x="1205511" y="2315925"/>
            <a:ext cx="1149900" cy="5100"/>
          </a:xfrm>
          <a:prstGeom prst="straightConnector1">
            <a:avLst/>
          </a:prstGeom>
          <a:noFill/>
          <a:ln w="9525" cap="flat" cmpd="sng">
            <a:solidFill>
              <a:srgbClr val="D5D8DB"/>
            </a:solidFill>
            <a:prstDash val="solid"/>
            <a:round/>
            <a:headEnd type="none" w="med" len="med"/>
            <a:tailEnd type="none" w="med" len="med"/>
          </a:ln>
        </p:spPr>
      </p:cxnSp>
      <p:sp>
        <p:nvSpPr>
          <p:cNvPr id="304" name="Google Shape;304;p29"/>
          <p:cNvSpPr txBox="1"/>
          <p:nvPr/>
        </p:nvSpPr>
        <p:spPr>
          <a:xfrm>
            <a:off x="3571525" y="1933975"/>
            <a:ext cx="28266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a:solidFill>
                  <a:srgbClr val="D5D8DB"/>
                </a:solidFill>
              </a:rPr>
              <a:t>Status Model MSE</a:t>
            </a:r>
            <a:endParaRPr sz="1700" b="1">
              <a:solidFill>
                <a:srgbClr val="D5D8DB"/>
              </a:solidFill>
            </a:endParaRPr>
          </a:p>
        </p:txBody>
      </p:sp>
      <p:sp>
        <p:nvSpPr>
          <p:cNvPr id="305" name="Google Shape;305;p29"/>
          <p:cNvSpPr txBox="1"/>
          <p:nvPr/>
        </p:nvSpPr>
        <p:spPr>
          <a:xfrm>
            <a:off x="3571525" y="2333900"/>
            <a:ext cx="2644500" cy="1857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dirty="0">
                <a:solidFill>
                  <a:srgbClr val="D5D8DB"/>
                </a:solidFill>
              </a:rPr>
              <a:t>Status model MSE = 13.54407</a:t>
            </a:r>
            <a:endParaRPr sz="1100" dirty="0">
              <a:solidFill>
                <a:srgbClr val="D5D8DB"/>
              </a:solidFill>
            </a:endParaRPr>
          </a:p>
          <a:p>
            <a:pPr marL="0" lvl="0" indent="0" algn="l" rtl="0">
              <a:lnSpc>
                <a:spcPct val="115000"/>
              </a:lnSpc>
              <a:spcBef>
                <a:spcPts val="1600"/>
              </a:spcBef>
              <a:spcAft>
                <a:spcPts val="0"/>
              </a:spcAft>
              <a:buNone/>
            </a:pPr>
            <a:endParaRPr sz="1100" dirty="0">
              <a:solidFill>
                <a:srgbClr val="D5D8DB"/>
              </a:solidFill>
            </a:endParaRPr>
          </a:p>
          <a:p>
            <a:pPr marL="0" lvl="0" indent="0" algn="l" rtl="0">
              <a:lnSpc>
                <a:spcPct val="115000"/>
              </a:lnSpc>
              <a:spcBef>
                <a:spcPts val="1600"/>
              </a:spcBef>
              <a:spcAft>
                <a:spcPts val="0"/>
              </a:spcAft>
              <a:buNone/>
            </a:pPr>
            <a:endParaRPr sz="1200" dirty="0">
              <a:solidFill>
                <a:srgbClr val="D5D8DB"/>
              </a:solidFill>
            </a:endParaRPr>
          </a:p>
          <a:p>
            <a:pPr marL="0" lvl="0" indent="0" algn="l" rtl="0">
              <a:spcBef>
                <a:spcPts val="1600"/>
              </a:spcBef>
              <a:spcAft>
                <a:spcPts val="0"/>
              </a:spcAft>
              <a:buNone/>
            </a:pPr>
            <a:endParaRPr sz="1200" dirty="0">
              <a:solidFill>
                <a:srgbClr val="D5D8DB"/>
              </a:solidFill>
            </a:endParaRPr>
          </a:p>
          <a:p>
            <a:pPr marL="0" lvl="0" indent="0" algn="l" rtl="0">
              <a:spcBef>
                <a:spcPts val="0"/>
              </a:spcBef>
              <a:spcAft>
                <a:spcPts val="0"/>
              </a:spcAft>
              <a:buNone/>
            </a:pPr>
            <a:endParaRPr sz="1200" dirty="0">
              <a:solidFill>
                <a:srgbClr val="D5D8DB"/>
              </a:solidFill>
            </a:endParaRPr>
          </a:p>
        </p:txBody>
      </p:sp>
      <p:cxnSp>
        <p:nvCxnSpPr>
          <p:cNvPr id="306" name="Google Shape;306;p29"/>
          <p:cNvCxnSpPr/>
          <p:nvPr/>
        </p:nvCxnSpPr>
        <p:spPr>
          <a:xfrm rot="10800000" flipH="1">
            <a:off x="3997050" y="2315925"/>
            <a:ext cx="1149900" cy="5100"/>
          </a:xfrm>
          <a:prstGeom prst="straightConnector1">
            <a:avLst/>
          </a:prstGeom>
          <a:noFill/>
          <a:ln w="9525" cap="flat" cmpd="sng">
            <a:solidFill>
              <a:srgbClr val="D5D8DB"/>
            </a:solidFill>
            <a:prstDash val="solid"/>
            <a:round/>
            <a:headEnd type="none" w="med" len="med"/>
            <a:tailEnd type="none" w="med" len="med"/>
          </a:ln>
        </p:spPr>
      </p:cxnSp>
      <p:sp>
        <p:nvSpPr>
          <p:cNvPr id="307" name="Google Shape;307;p29"/>
          <p:cNvSpPr txBox="1"/>
          <p:nvPr/>
        </p:nvSpPr>
        <p:spPr>
          <a:xfrm>
            <a:off x="6009925" y="1933975"/>
            <a:ext cx="28266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rgbClr val="D5D8DB"/>
                </a:solidFill>
              </a:rPr>
              <a:t>Continent Model MSE</a:t>
            </a:r>
            <a:endParaRPr sz="1700" b="1" dirty="0">
              <a:solidFill>
                <a:srgbClr val="D5D8DB"/>
              </a:solidFill>
            </a:endParaRPr>
          </a:p>
        </p:txBody>
      </p:sp>
      <p:sp>
        <p:nvSpPr>
          <p:cNvPr id="308" name="Google Shape;308;p29"/>
          <p:cNvSpPr txBox="1"/>
          <p:nvPr/>
        </p:nvSpPr>
        <p:spPr>
          <a:xfrm>
            <a:off x="6009925" y="2333900"/>
            <a:ext cx="2644500" cy="185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D5D8DB"/>
                </a:solidFill>
              </a:rPr>
              <a:t>Continent model MSE = 12.3996</a:t>
            </a:r>
            <a:endParaRPr sz="1100" dirty="0">
              <a:solidFill>
                <a:srgbClr val="D5D8DB"/>
              </a:solidFill>
            </a:endParaRPr>
          </a:p>
          <a:p>
            <a:pPr marL="0" lvl="0" indent="0" algn="l" rtl="0">
              <a:spcBef>
                <a:spcPts val="1600"/>
              </a:spcBef>
              <a:spcAft>
                <a:spcPts val="0"/>
              </a:spcAft>
              <a:buNone/>
            </a:pPr>
            <a:r>
              <a:rPr lang="en" sz="1100" dirty="0">
                <a:solidFill>
                  <a:srgbClr val="D5D8DB"/>
                </a:solidFill>
              </a:rPr>
              <a:t>Continent is the better model out of the two</a:t>
            </a:r>
            <a:endParaRPr sz="1100" dirty="0">
              <a:solidFill>
                <a:srgbClr val="D5D8DB"/>
              </a:solidFill>
            </a:endParaRPr>
          </a:p>
          <a:p>
            <a:pPr marL="0" lvl="0" indent="0" algn="l" rtl="0">
              <a:spcBef>
                <a:spcPts val="1600"/>
              </a:spcBef>
              <a:spcAft>
                <a:spcPts val="0"/>
              </a:spcAft>
              <a:buNone/>
            </a:pPr>
            <a:endParaRPr sz="1100" dirty="0">
              <a:solidFill>
                <a:srgbClr val="D5D8DB"/>
              </a:solidFill>
            </a:endParaRPr>
          </a:p>
          <a:p>
            <a:pPr marL="0" lvl="0" indent="0" algn="l" rtl="0">
              <a:spcBef>
                <a:spcPts val="1600"/>
              </a:spcBef>
              <a:spcAft>
                <a:spcPts val="0"/>
              </a:spcAft>
              <a:buNone/>
            </a:pPr>
            <a:endParaRPr sz="1100" dirty="0">
              <a:solidFill>
                <a:srgbClr val="D5D8DB"/>
              </a:solidFill>
            </a:endParaRPr>
          </a:p>
          <a:p>
            <a:pPr marL="0" lvl="0" indent="0" algn="l" rtl="0">
              <a:spcBef>
                <a:spcPts val="1600"/>
              </a:spcBef>
              <a:spcAft>
                <a:spcPts val="0"/>
              </a:spcAft>
              <a:buNone/>
            </a:pPr>
            <a:endParaRPr sz="1100" dirty="0">
              <a:solidFill>
                <a:srgbClr val="D5D8DB"/>
              </a:solidFill>
            </a:endParaRPr>
          </a:p>
          <a:p>
            <a:pPr marL="0" lvl="0" indent="0" algn="l" rtl="0">
              <a:spcBef>
                <a:spcPts val="0"/>
              </a:spcBef>
              <a:spcAft>
                <a:spcPts val="0"/>
              </a:spcAft>
              <a:buNone/>
            </a:pPr>
            <a:endParaRPr sz="1100" dirty="0">
              <a:solidFill>
                <a:srgbClr val="D5D8DB"/>
              </a:solidFill>
            </a:endParaRPr>
          </a:p>
        </p:txBody>
      </p:sp>
      <p:cxnSp>
        <p:nvCxnSpPr>
          <p:cNvPr id="309" name="Google Shape;309;p29"/>
          <p:cNvCxnSpPr/>
          <p:nvPr/>
        </p:nvCxnSpPr>
        <p:spPr>
          <a:xfrm rot="10800000" flipH="1">
            <a:off x="6652528" y="2308150"/>
            <a:ext cx="1149900" cy="5100"/>
          </a:xfrm>
          <a:prstGeom prst="straightConnector1">
            <a:avLst/>
          </a:prstGeom>
          <a:noFill/>
          <a:ln w="9525" cap="flat" cmpd="sng">
            <a:solidFill>
              <a:srgbClr val="D5D8DB"/>
            </a:solidFill>
            <a:prstDash val="solid"/>
            <a:round/>
            <a:headEnd type="none" w="med" len="med"/>
            <a:tailEnd type="none" w="med" len="med"/>
          </a:ln>
        </p:spPr>
      </p:cxnSp>
      <p:cxnSp>
        <p:nvCxnSpPr>
          <p:cNvPr id="313" name="Google Shape;313;p29"/>
          <p:cNvCxnSpPr/>
          <p:nvPr/>
        </p:nvCxnSpPr>
        <p:spPr>
          <a:xfrm rot="10800000" flipH="1">
            <a:off x="599350" y="4586825"/>
            <a:ext cx="7987800" cy="21900"/>
          </a:xfrm>
          <a:prstGeom prst="straightConnector1">
            <a:avLst/>
          </a:prstGeom>
          <a:noFill/>
          <a:ln w="9525" cap="flat" cmpd="sng">
            <a:solidFill>
              <a:srgbClr val="D5D8DB"/>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317"/>
        <p:cNvGrpSpPr/>
        <p:nvPr/>
      </p:nvGrpSpPr>
      <p:grpSpPr>
        <a:xfrm>
          <a:off x="0" y="0"/>
          <a:ext cx="0" cy="0"/>
          <a:chOff x="0" y="0"/>
          <a:chExt cx="0" cy="0"/>
        </a:xfrm>
      </p:grpSpPr>
      <p:sp>
        <p:nvSpPr>
          <p:cNvPr id="318" name="Google Shape;318;p30"/>
          <p:cNvSpPr txBox="1">
            <a:spLocks noGrp="1"/>
          </p:cNvSpPr>
          <p:nvPr>
            <p:ph type="title"/>
          </p:nvPr>
        </p:nvSpPr>
        <p:spPr>
          <a:xfrm>
            <a:off x="311700" y="445025"/>
            <a:ext cx="8520600" cy="5727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3300" b="1" dirty="0">
                <a:solidFill>
                  <a:srgbClr val="D5D8DB"/>
                </a:solidFill>
              </a:rPr>
              <a:t>Regression Tree</a:t>
            </a:r>
            <a:endParaRPr sz="3300" b="1" dirty="0">
              <a:solidFill>
                <a:srgbClr val="D5D8DB"/>
              </a:solidFill>
            </a:endParaRPr>
          </a:p>
        </p:txBody>
      </p:sp>
      <p:sp>
        <p:nvSpPr>
          <p:cNvPr id="319" name="Google Shape;319;p30"/>
          <p:cNvSpPr txBox="1">
            <a:spLocks noGrp="1"/>
          </p:cNvSpPr>
          <p:nvPr>
            <p:ph type="body" idx="2"/>
          </p:nvPr>
        </p:nvSpPr>
        <p:spPr>
          <a:xfrm>
            <a:off x="233379" y="1025185"/>
            <a:ext cx="3585900" cy="3453000"/>
          </a:xfrm>
          <a:prstGeom prst="rect">
            <a:avLst/>
          </a:prstGeom>
          <a:ln>
            <a:noFill/>
          </a:ln>
        </p:spPr>
        <p:txBody>
          <a:bodyPr spcFirstLastPara="1" wrap="square" lIns="91425" tIns="91425" rIns="91425" bIns="91425" anchor="t" anchorCtr="0">
            <a:noAutofit/>
          </a:bodyPr>
          <a:lstStyle/>
          <a:p>
            <a:pPr lvl="0" algn="l" rtl="0">
              <a:spcBef>
                <a:spcPts val="0"/>
              </a:spcBef>
              <a:spcAft>
                <a:spcPts val="0"/>
              </a:spcAft>
              <a:buClr>
                <a:srgbClr val="D5D8DB"/>
              </a:buClr>
              <a:buSzPts val="1400"/>
              <a:buFont typeface="Courier New" panose="02070309020205020404" pitchFamily="49" charset="0"/>
              <a:buChar char="o"/>
            </a:pPr>
            <a:r>
              <a:rPr lang="en" sz="1100" dirty="0">
                <a:solidFill>
                  <a:srgbClr val="D5D8DB"/>
                </a:solidFill>
              </a:rPr>
              <a:t>Applied Continent model to a regression tree</a:t>
            </a:r>
            <a:endParaRPr sz="1100" dirty="0">
              <a:solidFill>
                <a:srgbClr val="D5D8DB"/>
              </a:solidFill>
            </a:endParaRPr>
          </a:p>
          <a:p>
            <a:pPr marL="457200" lvl="0" indent="-311150" algn="l" rtl="0">
              <a:spcBef>
                <a:spcPts val="0"/>
              </a:spcBef>
              <a:spcAft>
                <a:spcPts val="0"/>
              </a:spcAft>
              <a:buClr>
                <a:srgbClr val="D5D8DB"/>
              </a:buClr>
              <a:buSzPts val="1300"/>
              <a:buFont typeface="Courier New" panose="02070309020205020404" pitchFamily="49" charset="0"/>
              <a:buChar char="o"/>
            </a:pPr>
            <a:r>
              <a:rPr lang="en" sz="1100" dirty="0">
                <a:solidFill>
                  <a:srgbClr val="D5D8DB"/>
                </a:solidFill>
              </a:rPr>
              <a:t>Validation set approach - split our observations in half</a:t>
            </a:r>
            <a:endParaRPr sz="1100" dirty="0">
              <a:solidFill>
                <a:srgbClr val="D5D8DB"/>
              </a:solidFill>
            </a:endParaRPr>
          </a:p>
          <a:p>
            <a:pPr marL="914400" lvl="1" indent="-311150" algn="l" rtl="0">
              <a:spcBef>
                <a:spcPts val="0"/>
              </a:spcBef>
              <a:spcAft>
                <a:spcPts val="0"/>
              </a:spcAft>
              <a:buClr>
                <a:srgbClr val="D5D8DB"/>
              </a:buClr>
              <a:buSzPts val="1300"/>
              <a:buFont typeface="Courier New" panose="02070309020205020404" pitchFamily="49" charset="0"/>
              <a:buChar char="o"/>
            </a:pPr>
            <a:r>
              <a:rPr lang="en" sz="1100" dirty="0">
                <a:solidFill>
                  <a:srgbClr val="D5D8DB"/>
                </a:solidFill>
              </a:rPr>
              <a:t>Fit the model and the value for residual mean deviance was 9.394</a:t>
            </a:r>
            <a:endParaRPr sz="1100" dirty="0">
              <a:solidFill>
                <a:srgbClr val="D5D8DB"/>
              </a:solidFill>
            </a:endParaRPr>
          </a:p>
          <a:p>
            <a:pPr marL="1371600" lvl="2" indent="-311150" algn="l" rtl="0">
              <a:spcBef>
                <a:spcPts val="0"/>
              </a:spcBef>
              <a:spcAft>
                <a:spcPts val="0"/>
              </a:spcAft>
              <a:buClr>
                <a:srgbClr val="D5D8DB"/>
              </a:buClr>
              <a:buSzPts val="1300"/>
              <a:buFont typeface="Courier New" panose="02070309020205020404" pitchFamily="49" charset="0"/>
              <a:buChar char="o"/>
            </a:pPr>
            <a:r>
              <a:rPr lang="en" sz="1100" dirty="0">
                <a:solidFill>
                  <a:srgbClr val="D5D8DB"/>
                </a:solidFill>
              </a:rPr>
              <a:t>Relatively small value which means our model fits well</a:t>
            </a:r>
            <a:endParaRPr sz="1100" dirty="0">
              <a:solidFill>
                <a:srgbClr val="D5D8DB"/>
              </a:solidFill>
            </a:endParaRPr>
          </a:p>
          <a:p>
            <a:pPr marL="914400" lvl="1" indent="-311150" algn="l" rtl="0">
              <a:spcBef>
                <a:spcPts val="0"/>
              </a:spcBef>
              <a:spcAft>
                <a:spcPts val="0"/>
              </a:spcAft>
              <a:buClr>
                <a:srgbClr val="D5D8DB"/>
              </a:buClr>
              <a:buSzPts val="1300"/>
              <a:buFont typeface="Courier New" panose="02070309020205020404" pitchFamily="49" charset="0"/>
              <a:buChar char="o"/>
            </a:pPr>
            <a:r>
              <a:rPr lang="en" sz="1100" dirty="0">
                <a:solidFill>
                  <a:srgbClr val="D5D8DB"/>
                </a:solidFill>
              </a:rPr>
              <a:t>Our resulting model had a tree size of 10</a:t>
            </a:r>
            <a:endParaRPr sz="1100" dirty="0">
              <a:solidFill>
                <a:srgbClr val="D5D8DB"/>
              </a:solidFill>
            </a:endParaRPr>
          </a:p>
          <a:p>
            <a:pPr marL="457200" lvl="0" indent="-311150" algn="l" rtl="0">
              <a:spcBef>
                <a:spcPts val="0"/>
              </a:spcBef>
              <a:spcAft>
                <a:spcPts val="0"/>
              </a:spcAft>
              <a:buClr>
                <a:srgbClr val="D5D8DB"/>
              </a:buClr>
              <a:buSzPts val="1300"/>
              <a:buFont typeface="Courier New" panose="02070309020205020404" pitchFamily="49" charset="0"/>
              <a:buChar char="o"/>
            </a:pPr>
            <a:r>
              <a:rPr lang="en" sz="1100" dirty="0">
                <a:solidFill>
                  <a:srgbClr val="D5D8DB"/>
                </a:solidFill>
              </a:rPr>
              <a:t>Used cross validation to determine the best tree size and found that a tree size of 10 is the optimal value</a:t>
            </a:r>
            <a:endParaRPr sz="1100" dirty="0">
              <a:solidFill>
                <a:srgbClr val="D5D8DB"/>
              </a:solidFill>
            </a:endParaRPr>
          </a:p>
          <a:p>
            <a:pPr marL="914400" lvl="1" indent="-311150" algn="l" rtl="0">
              <a:spcBef>
                <a:spcPts val="0"/>
              </a:spcBef>
              <a:spcAft>
                <a:spcPts val="0"/>
              </a:spcAft>
              <a:buClr>
                <a:srgbClr val="D5D8DB"/>
              </a:buClr>
              <a:buSzPts val="1300"/>
              <a:buFont typeface="Courier New" panose="02070309020205020404" pitchFamily="49" charset="0"/>
              <a:buChar char="o"/>
            </a:pPr>
            <a:r>
              <a:rPr lang="en" sz="1100" dirty="0">
                <a:solidFill>
                  <a:srgbClr val="D5D8DB"/>
                </a:solidFill>
              </a:rPr>
              <a:t>Plot of the tree’s size against its deviance shows deviance minimized when tree size equals 10</a:t>
            </a:r>
            <a:endParaRPr sz="1100" dirty="0">
              <a:solidFill>
                <a:srgbClr val="D5D8DB"/>
              </a:solidFill>
            </a:endParaRPr>
          </a:p>
          <a:p>
            <a:pPr marL="914400" lvl="1" indent="-311150" algn="l" rtl="0">
              <a:spcBef>
                <a:spcPts val="0"/>
              </a:spcBef>
              <a:spcAft>
                <a:spcPts val="0"/>
              </a:spcAft>
              <a:buClr>
                <a:srgbClr val="D5D8DB"/>
              </a:buClr>
              <a:buSzPts val="1300"/>
              <a:buFont typeface="Courier New" panose="02070309020205020404" pitchFamily="49" charset="0"/>
              <a:buChar char="o"/>
            </a:pPr>
            <a:r>
              <a:rPr lang="en" sz="1100" dirty="0">
                <a:solidFill>
                  <a:srgbClr val="D5D8DB"/>
                </a:solidFill>
              </a:rPr>
              <a:t>We did not have to prune tree</a:t>
            </a:r>
            <a:endParaRPr sz="1100" dirty="0">
              <a:solidFill>
                <a:srgbClr val="D5D8DB"/>
              </a:solidFill>
            </a:endParaRPr>
          </a:p>
          <a:p>
            <a:pPr marL="0" lvl="0" indent="0" algn="l" rtl="0">
              <a:spcBef>
                <a:spcPts val="1200"/>
              </a:spcBef>
              <a:spcAft>
                <a:spcPts val="1600"/>
              </a:spcAft>
              <a:buNone/>
            </a:pPr>
            <a:endParaRPr sz="1100" dirty="0">
              <a:solidFill>
                <a:srgbClr val="FFFFFF"/>
              </a:solidFill>
            </a:endParaRPr>
          </a:p>
        </p:txBody>
      </p:sp>
      <p:pic>
        <p:nvPicPr>
          <p:cNvPr id="320" name="Google Shape;320;p30"/>
          <p:cNvPicPr preferRelativeResize="0"/>
          <p:nvPr/>
        </p:nvPicPr>
        <p:blipFill>
          <a:blip r:embed="rId3">
            <a:alphaModFix/>
          </a:blip>
          <a:stretch>
            <a:fillRect/>
          </a:stretch>
        </p:blipFill>
        <p:spPr>
          <a:xfrm>
            <a:off x="4105545" y="1251263"/>
            <a:ext cx="4726750" cy="2985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317"/>
        <p:cNvGrpSpPr/>
        <p:nvPr/>
      </p:nvGrpSpPr>
      <p:grpSpPr>
        <a:xfrm>
          <a:off x="0" y="0"/>
          <a:ext cx="0" cy="0"/>
          <a:chOff x="0" y="0"/>
          <a:chExt cx="0" cy="0"/>
        </a:xfrm>
      </p:grpSpPr>
      <p:sp>
        <p:nvSpPr>
          <p:cNvPr id="318" name="Google Shape;318;p30"/>
          <p:cNvSpPr txBox="1">
            <a:spLocks noGrp="1"/>
          </p:cNvSpPr>
          <p:nvPr>
            <p:ph type="title"/>
          </p:nvPr>
        </p:nvSpPr>
        <p:spPr>
          <a:xfrm>
            <a:off x="311700" y="445025"/>
            <a:ext cx="8520600" cy="5727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solidFill>
                  <a:srgbClr val="D5D8DB"/>
                </a:solidFill>
              </a:rPr>
              <a:t>Model Evaluation</a:t>
            </a:r>
            <a:endParaRPr sz="3300" b="1" dirty="0">
              <a:solidFill>
                <a:srgbClr val="D5D8DB"/>
              </a:solidFill>
            </a:endParaRPr>
          </a:p>
        </p:txBody>
      </p:sp>
      <p:sp>
        <p:nvSpPr>
          <p:cNvPr id="319" name="Google Shape;319;p30"/>
          <p:cNvSpPr txBox="1">
            <a:spLocks noGrp="1"/>
          </p:cNvSpPr>
          <p:nvPr>
            <p:ph type="body" idx="2"/>
          </p:nvPr>
        </p:nvSpPr>
        <p:spPr>
          <a:xfrm>
            <a:off x="233379" y="1025185"/>
            <a:ext cx="3585900" cy="3453000"/>
          </a:xfrm>
          <a:prstGeom prst="rect">
            <a:avLst/>
          </a:prstGeom>
          <a:ln>
            <a:noFill/>
          </a:ln>
        </p:spPr>
        <p:txBody>
          <a:bodyPr spcFirstLastPara="1" wrap="square" lIns="91425" tIns="91425" rIns="91425" bIns="91425" anchor="t" anchorCtr="0">
            <a:noAutofit/>
          </a:bodyPr>
          <a:lstStyle/>
          <a:p>
            <a:pPr marL="457200" lvl="0" indent="-311150" algn="l" rtl="0">
              <a:spcBef>
                <a:spcPts val="0"/>
              </a:spcBef>
              <a:spcAft>
                <a:spcPts val="0"/>
              </a:spcAft>
              <a:buClr>
                <a:srgbClr val="D5D8DB"/>
              </a:buClr>
              <a:buSzPts val="1300"/>
              <a:buFont typeface="Courier New" panose="02070309020205020404" pitchFamily="49" charset="0"/>
              <a:buChar char="o"/>
            </a:pPr>
            <a:r>
              <a:rPr lang="en-US" sz="1100" dirty="0">
                <a:solidFill>
                  <a:srgbClr val="D5D8DB"/>
                </a:solidFill>
              </a:rPr>
              <a:t>We used MSE to evaluate the model’s accuracy and to compare to our previous MSE values. </a:t>
            </a:r>
          </a:p>
          <a:p>
            <a:pPr marL="914400" lvl="1" indent="-311150" algn="l" rtl="0">
              <a:spcBef>
                <a:spcPts val="0"/>
              </a:spcBef>
              <a:spcAft>
                <a:spcPts val="0"/>
              </a:spcAft>
              <a:buClr>
                <a:srgbClr val="D5D8DB"/>
              </a:buClr>
              <a:buSzPts val="1300"/>
              <a:buFont typeface="Courier New" panose="02070309020205020404" pitchFamily="49" charset="0"/>
              <a:buChar char="o"/>
            </a:pPr>
            <a:r>
              <a:rPr lang="en-US" sz="1100" dirty="0">
                <a:solidFill>
                  <a:srgbClr val="D5D8DB"/>
                </a:solidFill>
              </a:rPr>
              <a:t>Our MSE value came out to 11.14319</a:t>
            </a:r>
          </a:p>
          <a:p>
            <a:pPr marL="457200" lvl="0" indent="-311150" algn="l" rtl="0">
              <a:spcBef>
                <a:spcPts val="0"/>
              </a:spcBef>
              <a:spcAft>
                <a:spcPts val="0"/>
              </a:spcAft>
              <a:buClr>
                <a:srgbClr val="D5D8DB"/>
              </a:buClr>
              <a:buSzPts val="1300"/>
              <a:buFont typeface="Courier New" panose="02070309020205020404" pitchFamily="49" charset="0"/>
              <a:buChar char="o"/>
            </a:pPr>
            <a:r>
              <a:rPr lang="en-US" sz="1100" dirty="0">
                <a:solidFill>
                  <a:srgbClr val="D5D8DB"/>
                </a:solidFill>
              </a:rPr>
              <a:t>In comparison to our previous MSE values, the value after creating the regression tree was significantly  lower. </a:t>
            </a:r>
          </a:p>
          <a:p>
            <a:pPr marL="914400" lvl="1" indent="-311150" algn="l" rtl="0">
              <a:spcBef>
                <a:spcPts val="0"/>
              </a:spcBef>
              <a:spcAft>
                <a:spcPts val="0"/>
              </a:spcAft>
              <a:buClr>
                <a:srgbClr val="D5D8DB"/>
              </a:buClr>
              <a:buSzPts val="1300"/>
              <a:buFont typeface="Courier New" panose="02070309020205020404" pitchFamily="49" charset="0"/>
              <a:buChar char="o"/>
            </a:pPr>
            <a:r>
              <a:rPr lang="en-US" sz="1100" dirty="0">
                <a:solidFill>
                  <a:srgbClr val="D5D8DB"/>
                </a:solidFill>
              </a:rPr>
              <a:t>11.14319 &lt; 13.54407(Status) </a:t>
            </a:r>
          </a:p>
          <a:p>
            <a:pPr marL="914400" lvl="1" indent="-311150" algn="l" rtl="0">
              <a:spcBef>
                <a:spcPts val="0"/>
              </a:spcBef>
              <a:spcAft>
                <a:spcPts val="0"/>
              </a:spcAft>
              <a:buClr>
                <a:srgbClr val="D5D8DB"/>
              </a:buClr>
              <a:buSzPts val="1300"/>
              <a:buFont typeface="Courier New" panose="02070309020205020404" pitchFamily="49" charset="0"/>
              <a:buChar char="o"/>
            </a:pPr>
            <a:r>
              <a:rPr lang="en-US" sz="1100" dirty="0">
                <a:solidFill>
                  <a:srgbClr val="D5D8DB"/>
                </a:solidFill>
              </a:rPr>
              <a:t>11.14319 &lt; 12.3996 (Continent))</a:t>
            </a:r>
          </a:p>
          <a:p>
            <a:pPr marL="457200" lvl="0" indent="-311150" algn="l" rtl="0">
              <a:spcBef>
                <a:spcPts val="0"/>
              </a:spcBef>
              <a:spcAft>
                <a:spcPts val="0"/>
              </a:spcAft>
              <a:buClr>
                <a:srgbClr val="D5D8DB"/>
              </a:buClr>
              <a:buSzPts val="1300"/>
              <a:buFont typeface="Courier New" panose="02070309020205020404" pitchFamily="49" charset="0"/>
              <a:buChar char="o"/>
            </a:pPr>
            <a:r>
              <a:rPr lang="en-US" sz="1100" dirty="0">
                <a:solidFill>
                  <a:srgbClr val="D5D8DB"/>
                </a:solidFill>
              </a:rPr>
              <a:t>Therefore, we can select our resulting model as the best out of the models we found</a:t>
            </a:r>
          </a:p>
          <a:p>
            <a:pPr marL="0" lvl="0" indent="0" algn="l" rtl="0">
              <a:spcBef>
                <a:spcPts val="1200"/>
              </a:spcBef>
              <a:spcAft>
                <a:spcPts val="1600"/>
              </a:spcAft>
              <a:buNone/>
            </a:pPr>
            <a:endParaRPr sz="1100" dirty="0">
              <a:solidFill>
                <a:srgbClr val="FFFFFF"/>
              </a:solidFill>
            </a:endParaRPr>
          </a:p>
        </p:txBody>
      </p:sp>
      <p:pic>
        <p:nvPicPr>
          <p:cNvPr id="5" name="Google Shape;327;p31">
            <a:extLst>
              <a:ext uri="{FF2B5EF4-FFF2-40B4-BE49-F238E27FC236}">
                <a16:creationId xmlns:a16="http://schemas.microsoft.com/office/drawing/2014/main" id="{4297AC4F-B8C8-4F30-B917-733E876F076A}"/>
              </a:ext>
            </a:extLst>
          </p:cNvPr>
          <p:cNvPicPr preferRelativeResize="0"/>
          <p:nvPr/>
        </p:nvPicPr>
        <p:blipFill>
          <a:blip r:embed="rId3">
            <a:alphaModFix/>
          </a:blip>
          <a:stretch>
            <a:fillRect/>
          </a:stretch>
        </p:blipFill>
        <p:spPr>
          <a:xfrm>
            <a:off x="4183173" y="1256641"/>
            <a:ext cx="4727448" cy="2990088"/>
          </a:xfrm>
          <a:prstGeom prst="rect">
            <a:avLst/>
          </a:prstGeom>
          <a:noFill/>
          <a:ln>
            <a:noFill/>
          </a:ln>
        </p:spPr>
      </p:pic>
    </p:spTree>
    <p:extLst>
      <p:ext uri="{BB962C8B-B14F-4D97-AF65-F5344CB8AC3E}">
        <p14:creationId xmlns:p14="http://schemas.microsoft.com/office/powerpoint/2010/main" val="41346257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266"/>
        <p:cNvGrpSpPr/>
        <p:nvPr/>
      </p:nvGrpSpPr>
      <p:grpSpPr>
        <a:xfrm>
          <a:off x="0" y="0"/>
          <a:ext cx="0" cy="0"/>
          <a:chOff x="0" y="0"/>
          <a:chExt cx="0" cy="0"/>
        </a:xfrm>
      </p:grpSpPr>
      <p:sp>
        <p:nvSpPr>
          <p:cNvPr id="267" name="Google Shape;267;p24"/>
          <p:cNvSpPr txBox="1">
            <a:spLocks noGrp="1"/>
          </p:cNvSpPr>
          <p:nvPr>
            <p:ph type="title"/>
          </p:nvPr>
        </p:nvSpPr>
        <p:spPr>
          <a:xfrm>
            <a:off x="2400819" y="97388"/>
            <a:ext cx="4342361" cy="55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b="1" dirty="0">
                <a:solidFill>
                  <a:srgbClr val="D5D8DB"/>
                </a:solidFill>
              </a:rPr>
              <a:t>Decision </a:t>
            </a:r>
            <a:r>
              <a:rPr lang="en" sz="3000" b="1" dirty="0">
                <a:solidFill>
                  <a:srgbClr val="D5D8DB"/>
                </a:solidFill>
              </a:rPr>
              <a:t>Tree Results</a:t>
            </a:r>
            <a:endParaRPr sz="3000" b="1" dirty="0">
              <a:solidFill>
                <a:srgbClr val="D5D8DB"/>
              </a:solidFill>
            </a:endParaRPr>
          </a:p>
        </p:txBody>
      </p:sp>
      <p:pic>
        <p:nvPicPr>
          <p:cNvPr id="3" name="Picture 2">
            <a:extLst>
              <a:ext uri="{FF2B5EF4-FFF2-40B4-BE49-F238E27FC236}">
                <a16:creationId xmlns:a16="http://schemas.microsoft.com/office/drawing/2014/main" id="{88CBE590-CE08-4908-BB7B-A3CE5847C67C}"/>
              </a:ext>
            </a:extLst>
          </p:cNvPr>
          <p:cNvPicPr>
            <a:picLocks noChangeAspect="1"/>
          </p:cNvPicPr>
          <p:nvPr/>
        </p:nvPicPr>
        <p:blipFill>
          <a:blip r:embed="rId3"/>
          <a:stretch>
            <a:fillRect/>
          </a:stretch>
        </p:blipFill>
        <p:spPr>
          <a:xfrm>
            <a:off x="1152143" y="647588"/>
            <a:ext cx="6839712" cy="4320676"/>
          </a:xfrm>
          <a:prstGeom prst="rect">
            <a:avLst/>
          </a:prstGeom>
        </p:spPr>
      </p:pic>
    </p:spTree>
    <p:extLst>
      <p:ext uri="{BB962C8B-B14F-4D97-AF65-F5344CB8AC3E}">
        <p14:creationId xmlns:p14="http://schemas.microsoft.com/office/powerpoint/2010/main" val="3235049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441925" y="1478200"/>
            <a:ext cx="3111600" cy="164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b="1">
                <a:solidFill>
                  <a:srgbClr val="D5D8DB"/>
                </a:solidFill>
              </a:rPr>
              <a:t>Key </a:t>
            </a:r>
            <a:endParaRPr sz="4800" b="1">
              <a:solidFill>
                <a:srgbClr val="D5D8DB"/>
              </a:solidFill>
            </a:endParaRPr>
          </a:p>
          <a:p>
            <a:pPr marL="0" lvl="0" indent="0" algn="l" rtl="0">
              <a:spcBef>
                <a:spcPts val="0"/>
              </a:spcBef>
              <a:spcAft>
                <a:spcPts val="0"/>
              </a:spcAft>
              <a:buNone/>
            </a:pPr>
            <a:r>
              <a:rPr lang="en" sz="4800" b="1">
                <a:solidFill>
                  <a:srgbClr val="D5D8DB"/>
                </a:solidFill>
              </a:rPr>
              <a:t>Concepts</a:t>
            </a:r>
            <a:endParaRPr sz="4800" b="1">
              <a:solidFill>
                <a:srgbClr val="D5D8DB"/>
              </a:solidFill>
            </a:endParaRPr>
          </a:p>
        </p:txBody>
      </p:sp>
      <p:cxnSp>
        <p:nvCxnSpPr>
          <p:cNvPr id="75" name="Google Shape;75;p14"/>
          <p:cNvCxnSpPr/>
          <p:nvPr/>
        </p:nvCxnSpPr>
        <p:spPr>
          <a:xfrm rot="10800000" flipH="1">
            <a:off x="599350" y="4129625"/>
            <a:ext cx="7987800" cy="21900"/>
          </a:xfrm>
          <a:prstGeom prst="straightConnector1">
            <a:avLst/>
          </a:prstGeom>
          <a:noFill/>
          <a:ln w="9525" cap="flat" cmpd="sng">
            <a:solidFill>
              <a:srgbClr val="D5D8DB"/>
            </a:solidFill>
            <a:prstDash val="solid"/>
            <a:round/>
            <a:headEnd type="none" w="med" len="med"/>
            <a:tailEnd type="none" w="med" len="med"/>
          </a:ln>
        </p:spPr>
      </p:cxnSp>
      <p:cxnSp>
        <p:nvCxnSpPr>
          <p:cNvPr id="76" name="Google Shape;76;p14"/>
          <p:cNvCxnSpPr/>
          <p:nvPr/>
        </p:nvCxnSpPr>
        <p:spPr>
          <a:xfrm rot="10800000" flipH="1">
            <a:off x="599350" y="4718000"/>
            <a:ext cx="7987800" cy="21900"/>
          </a:xfrm>
          <a:prstGeom prst="straightConnector1">
            <a:avLst/>
          </a:prstGeom>
          <a:noFill/>
          <a:ln w="9525" cap="flat" cmpd="sng">
            <a:solidFill>
              <a:srgbClr val="D5D8DB"/>
            </a:solidFill>
            <a:prstDash val="solid"/>
            <a:round/>
            <a:headEnd type="none" w="med" len="med"/>
            <a:tailEnd type="none" w="med" len="med"/>
          </a:ln>
        </p:spPr>
      </p:cxnSp>
      <p:sp>
        <p:nvSpPr>
          <p:cNvPr id="77" name="Google Shape;77;p14"/>
          <p:cNvSpPr txBox="1"/>
          <p:nvPr/>
        </p:nvSpPr>
        <p:spPr>
          <a:xfrm>
            <a:off x="539125" y="4222363"/>
            <a:ext cx="2550000" cy="1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rgbClr val="D5D8DB"/>
                </a:solidFill>
              </a:rPr>
              <a:t>Scope of the Guidelines</a:t>
            </a:r>
            <a:endParaRPr sz="1500"/>
          </a:p>
        </p:txBody>
      </p:sp>
      <p:sp>
        <p:nvSpPr>
          <p:cNvPr id="78" name="Google Shape;78;p14"/>
          <p:cNvSpPr txBox="1"/>
          <p:nvPr/>
        </p:nvSpPr>
        <p:spPr>
          <a:xfrm>
            <a:off x="4773000" y="359850"/>
            <a:ext cx="28224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rgbClr val="D5D8DB"/>
                </a:solidFill>
              </a:rPr>
              <a:t>Introduction and Background</a:t>
            </a:r>
            <a:endParaRPr sz="1300">
              <a:solidFill>
                <a:srgbClr val="D5D8DB"/>
              </a:solidFill>
            </a:endParaRPr>
          </a:p>
        </p:txBody>
      </p:sp>
      <p:cxnSp>
        <p:nvCxnSpPr>
          <p:cNvPr id="79" name="Google Shape;79;p14"/>
          <p:cNvCxnSpPr/>
          <p:nvPr/>
        </p:nvCxnSpPr>
        <p:spPr>
          <a:xfrm>
            <a:off x="4805700" y="708650"/>
            <a:ext cx="3508800" cy="0"/>
          </a:xfrm>
          <a:prstGeom prst="straightConnector1">
            <a:avLst/>
          </a:prstGeom>
          <a:noFill/>
          <a:ln w="9525" cap="flat" cmpd="sng">
            <a:solidFill>
              <a:schemeClr val="dk2"/>
            </a:solidFill>
            <a:prstDash val="solid"/>
            <a:round/>
            <a:headEnd type="none" w="med" len="med"/>
            <a:tailEnd type="none" w="med" len="med"/>
          </a:ln>
        </p:spPr>
      </p:cxnSp>
      <p:sp>
        <p:nvSpPr>
          <p:cNvPr id="80" name="Google Shape;80;p14"/>
          <p:cNvSpPr txBox="1"/>
          <p:nvPr/>
        </p:nvSpPr>
        <p:spPr>
          <a:xfrm>
            <a:off x="4805700" y="795850"/>
            <a:ext cx="28224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rgbClr val="D5D8DB"/>
                </a:solidFill>
              </a:rPr>
              <a:t>Research Question</a:t>
            </a:r>
            <a:endParaRPr sz="1300">
              <a:solidFill>
                <a:srgbClr val="D5D8DB"/>
              </a:solidFill>
            </a:endParaRPr>
          </a:p>
        </p:txBody>
      </p:sp>
      <p:cxnSp>
        <p:nvCxnSpPr>
          <p:cNvPr id="81" name="Google Shape;81;p14"/>
          <p:cNvCxnSpPr/>
          <p:nvPr/>
        </p:nvCxnSpPr>
        <p:spPr>
          <a:xfrm>
            <a:off x="4805700" y="1166325"/>
            <a:ext cx="3508800" cy="0"/>
          </a:xfrm>
          <a:prstGeom prst="straightConnector1">
            <a:avLst/>
          </a:prstGeom>
          <a:noFill/>
          <a:ln w="9525" cap="flat" cmpd="sng">
            <a:solidFill>
              <a:schemeClr val="dk2"/>
            </a:solidFill>
            <a:prstDash val="solid"/>
            <a:round/>
            <a:headEnd type="none" w="med" len="med"/>
            <a:tailEnd type="none" w="med" len="med"/>
          </a:ln>
        </p:spPr>
      </p:cxnSp>
      <p:sp>
        <p:nvSpPr>
          <p:cNvPr id="82" name="Google Shape;82;p14"/>
          <p:cNvSpPr txBox="1"/>
          <p:nvPr/>
        </p:nvSpPr>
        <p:spPr>
          <a:xfrm>
            <a:off x="4805700" y="1257575"/>
            <a:ext cx="28224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rgbClr val="D5D8DB"/>
                </a:solidFill>
              </a:rPr>
              <a:t>Dataset description</a:t>
            </a:r>
            <a:endParaRPr sz="1300">
              <a:solidFill>
                <a:srgbClr val="D5D8DB"/>
              </a:solidFill>
            </a:endParaRPr>
          </a:p>
        </p:txBody>
      </p:sp>
      <p:cxnSp>
        <p:nvCxnSpPr>
          <p:cNvPr id="83" name="Google Shape;83;p14"/>
          <p:cNvCxnSpPr/>
          <p:nvPr/>
        </p:nvCxnSpPr>
        <p:spPr>
          <a:xfrm>
            <a:off x="4805700" y="1618850"/>
            <a:ext cx="3508800" cy="0"/>
          </a:xfrm>
          <a:prstGeom prst="straightConnector1">
            <a:avLst/>
          </a:prstGeom>
          <a:noFill/>
          <a:ln w="9525" cap="flat" cmpd="sng">
            <a:solidFill>
              <a:schemeClr val="dk2"/>
            </a:solidFill>
            <a:prstDash val="solid"/>
            <a:round/>
            <a:headEnd type="none" w="med" len="med"/>
            <a:tailEnd type="none" w="med" len="med"/>
          </a:ln>
        </p:spPr>
      </p:cxnSp>
      <p:sp>
        <p:nvSpPr>
          <p:cNvPr id="84" name="Google Shape;84;p14"/>
          <p:cNvSpPr txBox="1"/>
          <p:nvPr/>
        </p:nvSpPr>
        <p:spPr>
          <a:xfrm>
            <a:off x="4805700" y="1719300"/>
            <a:ext cx="28224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rgbClr val="D5D8DB"/>
                </a:solidFill>
              </a:rPr>
              <a:t>Variable Introduction</a:t>
            </a:r>
            <a:endParaRPr sz="1300">
              <a:solidFill>
                <a:srgbClr val="D5D8DB"/>
              </a:solidFill>
            </a:endParaRPr>
          </a:p>
        </p:txBody>
      </p:sp>
      <p:cxnSp>
        <p:nvCxnSpPr>
          <p:cNvPr id="85" name="Google Shape;85;p14"/>
          <p:cNvCxnSpPr/>
          <p:nvPr/>
        </p:nvCxnSpPr>
        <p:spPr>
          <a:xfrm>
            <a:off x="4805700" y="2081475"/>
            <a:ext cx="3508800" cy="0"/>
          </a:xfrm>
          <a:prstGeom prst="straightConnector1">
            <a:avLst/>
          </a:prstGeom>
          <a:noFill/>
          <a:ln w="9525" cap="flat" cmpd="sng">
            <a:solidFill>
              <a:schemeClr val="dk2"/>
            </a:solidFill>
            <a:prstDash val="solid"/>
            <a:round/>
            <a:headEnd type="none" w="med" len="med"/>
            <a:tailEnd type="none" w="med" len="med"/>
          </a:ln>
        </p:spPr>
      </p:cxnSp>
      <p:sp>
        <p:nvSpPr>
          <p:cNvPr id="86" name="Google Shape;86;p14"/>
          <p:cNvSpPr txBox="1"/>
          <p:nvPr/>
        </p:nvSpPr>
        <p:spPr>
          <a:xfrm>
            <a:off x="4805700" y="2136175"/>
            <a:ext cx="28224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rgbClr val="D5D8DB"/>
                </a:solidFill>
              </a:rPr>
              <a:t>Data summary Statistics</a:t>
            </a:r>
            <a:endParaRPr sz="1300">
              <a:solidFill>
                <a:srgbClr val="D5D8DB"/>
              </a:solidFill>
            </a:endParaRPr>
          </a:p>
        </p:txBody>
      </p:sp>
      <p:cxnSp>
        <p:nvCxnSpPr>
          <p:cNvPr id="87" name="Google Shape;87;p14"/>
          <p:cNvCxnSpPr/>
          <p:nvPr/>
        </p:nvCxnSpPr>
        <p:spPr>
          <a:xfrm>
            <a:off x="4805700" y="2527150"/>
            <a:ext cx="3508800" cy="0"/>
          </a:xfrm>
          <a:prstGeom prst="straightConnector1">
            <a:avLst/>
          </a:prstGeom>
          <a:noFill/>
          <a:ln w="9525" cap="flat" cmpd="sng">
            <a:solidFill>
              <a:schemeClr val="dk2"/>
            </a:solidFill>
            <a:prstDash val="solid"/>
            <a:round/>
            <a:headEnd type="none" w="med" len="med"/>
            <a:tailEnd type="none" w="med" len="med"/>
          </a:ln>
        </p:spPr>
      </p:cxnSp>
      <p:sp>
        <p:nvSpPr>
          <p:cNvPr id="88" name="Google Shape;88;p14"/>
          <p:cNvSpPr txBox="1"/>
          <p:nvPr/>
        </p:nvSpPr>
        <p:spPr>
          <a:xfrm>
            <a:off x="4805700" y="2620850"/>
            <a:ext cx="28224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rgbClr val="D5D8DB"/>
                </a:solidFill>
              </a:rPr>
              <a:t>Data Mining Methods</a:t>
            </a:r>
            <a:endParaRPr sz="1300">
              <a:solidFill>
                <a:srgbClr val="D5D8DB"/>
              </a:solidFill>
            </a:endParaRPr>
          </a:p>
        </p:txBody>
      </p:sp>
      <p:cxnSp>
        <p:nvCxnSpPr>
          <p:cNvPr id="89" name="Google Shape;89;p14"/>
          <p:cNvCxnSpPr/>
          <p:nvPr/>
        </p:nvCxnSpPr>
        <p:spPr>
          <a:xfrm>
            <a:off x="4805700" y="3029750"/>
            <a:ext cx="3508800" cy="0"/>
          </a:xfrm>
          <a:prstGeom prst="straightConnector1">
            <a:avLst/>
          </a:prstGeom>
          <a:noFill/>
          <a:ln w="9525" cap="flat" cmpd="sng">
            <a:solidFill>
              <a:schemeClr val="dk2"/>
            </a:solidFill>
            <a:prstDash val="solid"/>
            <a:round/>
            <a:headEnd type="none" w="med" len="med"/>
            <a:tailEnd type="none" w="med" len="med"/>
          </a:ln>
        </p:spPr>
      </p:cxnSp>
      <p:sp>
        <p:nvSpPr>
          <p:cNvPr id="90" name="Google Shape;90;p14"/>
          <p:cNvSpPr txBox="1"/>
          <p:nvPr/>
        </p:nvSpPr>
        <p:spPr>
          <a:xfrm>
            <a:off x="4805700" y="3083275"/>
            <a:ext cx="28224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rgbClr val="D5D8DB"/>
                </a:solidFill>
              </a:rPr>
              <a:t>Model Evaluations</a:t>
            </a:r>
            <a:endParaRPr sz="1300">
              <a:solidFill>
                <a:srgbClr val="D5D8DB"/>
              </a:solidFill>
            </a:endParaRPr>
          </a:p>
        </p:txBody>
      </p:sp>
      <p:cxnSp>
        <p:nvCxnSpPr>
          <p:cNvPr id="91" name="Google Shape;91;p14"/>
          <p:cNvCxnSpPr/>
          <p:nvPr/>
        </p:nvCxnSpPr>
        <p:spPr>
          <a:xfrm>
            <a:off x="4805700" y="3486675"/>
            <a:ext cx="3508800" cy="0"/>
          </a:xfrm>
          <a:prstGeom prst="straightConnector1">
            <a:avLst/>
          </a:prstGeom>
          <a:noFill/>
          <a:ln w="9525" cap="flat" cmpd="sng">
            <a:solidFill>
              <a:schemeClr val="dk2"/>
            </a:solidFill>
            <a:prstDash val="solid"/>
            <a:round/>
            <a:headEnd type="none" w="med" len="med"/>
            <a:tailEnd type="none" w="med" len="med"/>
          </a:ln>
        </p:spPr>
      </p:cxnSp>
      <p:sp>
        <p:nvSpPr>
          <p:cNvPr id="92" name="Google Shape;92;p14"/>
          <p:cNvSpPr txBox="1"/>
          <p:nvPr/>
        </p:nvSpPr>
        <p:spPr>
          <a:xfrm>
            <a:off x="4802925" y="3563050"/>
            <a:ext cx="28224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rgbClr val="D5D8DB"/>
                </a:solidFill>
              </a:rPr>
              <a:t>Practical Implications</a:t>
            </a:r>
            <a:endParaRPr sz="1300">
              <a:solidFill>
                <a:srgbClr val="D5D8DB"/>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330"/>
        <p:cNvGrpSpPr/>
        <p:nvPr/>
      </p:nvGrpSpPr>
      <p:grpSpPr>
        <a:xfrm>
          <a:off x="0" y="0"/>
          <a:ext cx="0" cy="0"/>
          <a:chOff x="0" y="0"/>
          <a:chExt cx="0" cy="0"/>
        </a:xfrm>
      </p:grpSpPr>
      <p:sp>
        <p:nvSpPr>
          <p:cNvPr id="331" name="Google Shape;331;p32"/>
          <p:cNvSpPr txBox="1">
            <a:spLocks noGrp="1"/>
          </p:cNvSpPr>
          <p:nvPr>
            <p:ph type="title"/>
          </p:nvPr>
        </p:nvSpPr>
        <p:spPr>
          <a:xfrm>
            <a:off x="5590750" y="2133000"/>
            <a:ext cx="3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b="1">
                <a:solidFill>
                  <a:srgbClr val="D5D8DB"/>
                </a:solidFill>
              </a:rPr>
              <a:t>Conclusion</a:t>
            </a:r>
            <a:endParaRPr sz="4800" b="1">
              <a:solidFill>
                <a:srgbClr val="D5D8DB"/>
              </a:solidFill>
            </a:endParaRPr>
          </a:p>
        </p:txBody>
      </p:sp>
      <p:sp>
        <p:nvSpPr>
          <p:cNvPr id="332" name="Google Shape;332;p32"/>
          <p:cNvSpPr txBox="1">
            <a:spLocks noGrp="1"/>
          </p:cNvSpPr>
          <p:nvPr>
            <p:ph type="body" idx="1"/>
          </p:nvPr>
        </p:nvSpPr>
        <p:spPr>
          <a:xfrm>
            <a:off x="305550" y="876125"/>
            <a:ext cx="515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dirty="0">
                <a:solidFill>
                  <a:srgbClr val="D5D8DB"/>
                </a:solidFill>
                <a:latin typeface="Arial "/>
              </a:rPr>
              <a:t>"Income.composition.of.resources", "HIV.AIDS" and  "Adult.Mortality" were the most influential. </a:t>
            </a:r>
            <a:endParaRPr sz="1300" b="1" dirty="0">
              <a:solidFill>
                <a:srgbClr val="D5D8DB"/>
              </a:solidFill>
              <a:latin typeface="Arial "/>
            </a:endParaRPr>
          </a:p>
          <a:p>
            <a:pPr marL="914400" lvl="0" indent="0" algn="l" rtl="0">
              <a:spcBef>
                <a:spcPts val="1600"/>
              </a:spcBef>
              <a:spcAft>
                <a:spcPts val="0"/>
              </a:spcAft>
              <a:buNone/>
            </a:pPr>
            <a:endParaRPr sz="1300" dirty="0">
              <a:solidFill>
                <a:srgbClr val="D5D8DB"/>
              </a:solidFill>
              <a:latin typeface="Arial "/>
            </a:endParaRPr>
          </a:p>
          <a:p>
            <a:pPr marL="457200" lvl="0" indent="0" algn="l" rtl="0">
              <a:spcBef>
                <a:spcPts val="1600"/>
              </a:spcBef>
              <a:spcAft>
                <a:spcPts val="1600"/>
              </a:spcAft>
              <a:buNone/>
            </a:pPr>
            <a:endParaRPr sz="1300" dirty="0">
              <a:solidFill>
                <a:srgbClr val="D5D8DB"/>
              </a:solidFill>
              <a:latin typeface="Arial "/>
            </a:endParaRPr>
          </a:p>
        </p:txBody>
      </p:sp>
      <p:sp>
        <p:nvSpPr>
          <p:cNvPr id="333" name="Google Shape;333;p32"/>
          <p:cNvSpPr txBox="1">
            <a:spLocks noGrp="1"/>
          </p:cNvSpPr>
          <p:nvPr>
            <p:ph type="body" idx="1"/>
          </p:nvPr>
        </p:nvSpPr>
        <p:spPr>
          <a:xfrm>
            <a:off x="305550" y="1702950"/>
            <a:ext cx="5190600" cy="33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dirty="0">
                <a:solidFill>
                  <a:srgbClr val="D5D8DB"/>
                </a:solidFill>
                <a:latin typeface="Arial "/>
                <a:ea typeface="Nunito"/>
                <a:cs typeface="Nunito"/>
                <a:sym typeface="Nunito"/>
              </a:rPr>
              <a:t>From the tree on the previous slide, the most important factor is the income composition of resources predictor towards predicting life expectancy which is consistent with our regression results.</a:t>
            </a:r>
            <a:endParaRPr sz="1300" dirty="0">
              <a:solidFill>
                <a:srgbClr val="D5D8DB"/>
              </a:solidFill>
              <a:latin typeface="Arial "/>
              <a:ea typeface="Nunito"/>
              <a:cs typeface="Nunito"/>
              <a:sym typeface="Nunito"/>
            </a:endParaRPr>
          </a:p>
          <a:p>
            <a:pPr marL="0" lvl="0" indent="0" algn="l" rtl="0">
              <a:spcBef>
                <a:spcPts val="1600"/>
              </a:spcBef>
              <a:spcAft>
                <a:spcPts val="0"/>
              </a:spcAft>
              <a:buNone/>
            </a:pPr>
            <a:endParaRPr sz="1300" b="1" dirty="0">
              <a:solidFill>
                <a:srgbClr val="D5D8DB"/>
              </a:solidFill>
              <a:latin typeface="+mj-lt"/>
            </a:endParaRPr>
          </a:p>
          <a:p>
            <a:pPr marL="914400" lvl="0" indent="0" algn="l" rtl="0">
              <a:spcBef>
                <a:spcPts val="1600"/>
              </a:spcBef>
              <a:spcAft>
                <a:spcPts val="0"/>
              </a:spcAft>
              <a:buNone/>
            </a:pPr>
            <a:endParaRPr sz="1300" dirty="0">
              <a:solidFill>
                <a:srgbClr val="D5D8DB"/>
              </a:solidFill>
              <a:latin typeface="Arial "/>
            </a:endParaRPr>
          </a:p>
          <a:p>
            <a:pPr marL="457200" lvl="0" indent="0" algn="l" rtl="0">
              <a:spcBef>
                <a:spcPts val="1600"/>
              </a:spcBef>
              <a:spcAft>
                <a:spcPts val="1600"/>
              </a:spcAft>
              <a:buNone/>
            </a:pPr>
            <a:endParaRPr sz="1300" dirty="0">
              <a:solidFill>
                <a:srgbClr val="D5D8DB"/>
              </a:solidFill>
              <a:latin typeface="Arial "/>
            </a:endParaRPr>
          </a:p>
        </p:txBody>
      </p:sp>
      <p:sp>
        <p:nvSpPr>
          <p:cNvPr id="334" name="Google Shape;334;p32"/>
          <p:cNvSpPr txBox="1">
            <a:spLocks noGrp="1"/>
          </p:cNvSpPr>
          <p:nvPr>
            <p:ph type="body" idx="1"/>
          </p:nvPr>
        </p:nvSpPr>
        <p:spPr>
          <a:xfrm>
            <a:off x="305550" y="2724825"/>
            <a:ext cx="5152200" cy="33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dirty="0">
                <a:solidFill>
                  <a:srgbClr val="D5D8DB"/>
                </a:solidFill>
                <a:latin typeface="Arial "/>
                <a:ea typeface="Nunito"/>
                <a:cs typeface="Nunito"/>
                <a:sym typeface="Nunito"/>
              </a:rPr>
              <a:t>If Income composition of resources &gt; 0.8075 but Adult Mortality &lt; 110.5 then we </a:t>
            </a:r>
            <a:r>
              <a:rPr lang="en" sz="1300" dirty="0">
                <a:solidFill>
                  <a:srgbClr val="D5D8DB"/>
                </a:solidFill>
                <a:latin typeface="+mj-lt"/>
                <a:ea typeface="Nunito"/>
                <a:cs typeface="Nunito"/>
                <a:sym typeface="Nunito"/>
              </a:rPr>
              <a:t>get</a:t>
            </a:r>
            <a:r>
              <a:rPr lang="en" sz="1300" dirty="0">
                <a:solidFill>
                  <a:srgbClr val="D5D8DB"/>
                </a:solidFill>
                <a:latin typeface="Arial "/>
                <a:ea typeface="Nunito"/>
                <a:cs typeface="Nunito"/>
                <a:sym typeface="Nunito"/>
              </a:rPr>
              <a:t> the highest predicted value of life expectancy at 81.25. </a:t>
            </a:r>
            <a:endParaRPr sz="1300" b="1" dirty="0">
              <a:solidFill>
                <a:srgbClr val="D5D8DB"/>
              </a:solidFill>
              <a:latin typeface="Arial "/>
            </a:endParaRPr>
          </a:p>
          <a:p>
            <a:pPr marL="0" lvl="0" indent="0" algn="l" rtl="0">
              <a:spcBef>
                <a:spcPts val="1600"/>
              </a:spcBef>
              <a:spcAft>
                <a:spcPts val="0"/>
              </a:spcAft>
              <a:buNone/>
            </a:pPr>
            <a:r>
              <a:rPr lang="en" sz="1300" dirty="0">
                <a:solidFill>
                  <a:srgbClr val="D5D8DB"/>
                </a:solidFill>
                <a:latin typeface="Arial "/>
                <a:ea typeface="Nunito"/>
                <a:cs typeface="Nunito"/>
                <a:sym typeface="Nunito"/>
              </a:rPr>
              <a:t>On the other hand, if the value for income composition of resources &lt; 0.5765 but the value of HIV.AIDS is &gt; 16.25 then we predict a value of 47.35 for life expectancy which is the lowest value among the terminal nodes.</a:t>
            </a:r>
            <a:endParaRPr sz="1300" dirty="0">
              <a:solidFill>
                <a:srgbClr val="D5D8DB"/>
              </a:solidFill>
              <a:latin typeface="Arial "/>
            </a:endParaRPr>
          </a:p>
          <a:p>
            <a:pPr marL="457200" lvl="0" indent="0" algn="l" rtl="0">
              <a:spcBef>
                <a:spcPts val="1600"/>
              </a:spcBef>
              <a:spcAft>
                <a:spcPts val="1600"/>
              </a:spcAft>
              <a:buNone/>
            </a:pPr>
            <a:endParaRPr sz="1300" dirty="0">
              <a:solidFill>
                <a:srgbClr val="D5D8DB"/>
              </a:solidFill>
              <a:latin typeface="Arial "/>
            </a:endParaRPr>
          </a:p>
        </p:txBody>
      </p:sp>
      <p:cxnSp>
        <p:nvCxnSpPr>
          <p:cNvPr id="335" name="Google Shape;335;p32"/>
          <p:cNvCxnSpPr/>
          <p:nvPr/>
        </p:nvCxnSpPr>
        <p:spPr>
          <a:xfrm>
            <a:off x="382650" y="1612962"/>
            <a:ext cx="5113500" cy="10500"/>
          </a:xfrm>
          <a:prstGeom prst="straightConnector1">
            <a:avLst/>
          </a:prstGeom>
          <a:noFill/>
          <a:ln w="9525" cap="flat" cmpd="sng">
            <a:solidFill>
              <a:srgbClr val="D5D8DB"/>
            </a:solidFill>
            <a:prstDash val="solid"/>
            <a:round/>
            <a:headEnd type="none" w="med" len="med"/>
            <a:tailEnd type="none" w="med" len="med"/>
          </a:ln>
        </p:spPr>
      </p:cxnSp>
      <p:cxnSp>
        <p:nvCxnSpPr>
          <p:cNvPr id="336" name="Google Shape;336;p32"/>
          <p:cNvCxnSpPr/>
          <p:nvPr/>
        </p:nvCxnSpPr>
        <p:spPr>
          <a:xfrm>
            <a:off x="382650" y="2693219"/>
            <a:ext cx="5113500" cy="10500"/>
          </a:xfrm>
          <a:prstGeom prst="straightConnector1">
            <a:avLst/>
          </a:prstGeom>
          <a:noFill/>
          <a:ln w="9525" cap="flat" cmpd="sng">
            <a:solidFill>
              <a:srgbClr val="D5D8DB"/>
            </a:solidFill>
            <a:prstDash val="solid"/>
            <a:round/>
            <a:headEnd type="none" w="med" len="med"/>
            <a:tailEnd type="none" w="med" len="med"/>
          </a:ln>
        </p:spPr>
      </p:cxnSp>
      <p:cxnSp>
        <p:nvCxnSpPr>
          <p:cNvPr id="337" name="Google Shape;337;p32"/>
          <p:cNvCxnSpPr/>
          <p:nvPr/>
        </p:nvCxnSpPr>
        <p:spPr>
          <a:xfrm>
            <a:off x="306550" y="3604000"/>
            <a:ext cx="5113500" cy="10500"/>
          </a:xfrm>
          <a:prstGeom prst="straightConnector1">
            <a:avLst/>
          </a:prstGeom>
          <a:noFill/>
          <a:ln w="9525" cap="flat" cmpd="sng">
            <a:solidFill>
              <a:srgbClr val="D5D8DB"/>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351"/>
        <p:cNvGrpSpPr/>
        <p:nvPr/>
      </p:nvGrpSpPr>
      <p:grpSpPr>
        <a:xfrm>
          <a:off x="0" y="0"/>
          <a:ext cx="0" cy="0"/>
          <a:chOff x="0" y="0"/>
          <a:chExt cx="0" cy="0"/>
        </a:xfrm>
      </p:grpSpPr>
      <p:sp>
        <p:nvSpPr>
          <p:cNvPr id="352" name="Google Shape;352;p34"/>
          <p:cNvSpPr txBox="1">
            <a:spLocks noGrp="1"/>
          </p:cNvSpPr>
          <p:nvPr>
            <p:ph type="title"/>
          </p:nvPr>
        </p:nvSpPr>
        <p:spPr>
          <a:xfrm>
            <a:off x="5666950" y="2056800"/>
            <a:ext cx="3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4000" b="1" dirty="0">
                <a:solidFill>
                  <a:srgbClr val="D5D8DB"/>
                </a:solidFill>
              </a:rPr>
              <a:t>Practical Implications</a:t>
            </a:r>
            <a:endParaRPr sz="4000" b="1" dirty="0">
              <a:solidFill>
                <a:srgbClr val="D5D8DB"/>
              </a:solidFill>
            </a:endParaRPr>
          </a:p>
          <a:p>
            <a:pPr marL="0" lvl="0" indent="0" algn="l" rtl="0">
              <a:spcBef>
                <a:spcPts val="0"/>
              </a:spcBef>
              <a:spcAft>
                <a:spcPts val="0"/>
              </a:spcAft>
              <a:buNone/>
            </a:pPr>
            <a:endParaRPr sz="4800" b="1" dirty="0">
              <a:solidFill>
                <a:srgbClr val="D5D8DB"/>
              </a:solidFill>
            </a:endParaRPr>
          </a:p>
        </p:txBody>
      </p:sp>
      <p:sp>
        <p:nvSpPr>
          <p:cNvPr id="353" name="Google Shape;353;p34"/>
          <p:cNvSpPr txBox="1">
            <a:spLocks noGrp="1"/>
          </p:cNvSpPr>
          <p:nvPr>
            <p:ph type="body" idx="1"/>
          </p:nvPr>
        </p:nvSpPr>
        <p:spPr>
          <a:xfrm>
            <a:off x="305550" y="743625"/>
            <a:ext cx="5152200" cy="1424388"/>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dirty="0">
                <a:solidFill>
                  <a:srgbClr val="D5D8DB"/>
                </a:solidFill>
              </a:rPr>
              <a:t>Since Income composition of resources is an index composed of multiple predictors then we cannot conclude there is a single predictor responsible for life expectancy. </a:t>
            </a:r>
          </a:p>
          <a:p>
            <a:pPr marL="0" lvl="0" indent="0" algn="l" rtl="0">
              <a:lnSpc>
                <a:spcPct val="100000"/>
              </a:lnSpc>
              <a:spcBef>
                <a:spcPts val="0"/>
              </a:spcBef>
              <a:spcAft>
                <a:spcPts val="0"/>
              </a:spcAft>
              <a:buNone/>
            </a:pPr>
            <a:endParaRPr lang="en" sz="1100" dirty="0">
              <a:solidFill>
                <a:srgbClr val="D5D8DB"/>
              </a:solidFill>
            </a:endParaRPr>
          </a:p>
          <a:p>
            <a:pPr marL="0" lvl="0" indent="0" algn="l" rtl="0">
              <a:lnSpc>
                <a:spcPct val="100000"/>
              </a:lnSpc>
              <a:spcBef>
                <a:spcPts val="0"/>
              </a:spcBef>
              <a:spcAft>
                <a:spcPts val="0"/>
              </a:spcAft>
              <a:buNone/>
            </a:pPr>
            <a:r>
              <a:rPr lang="en" sz="1100" dirty="0">
                <a:solidFill>
                  <a:srgbClr val="D5D8DB"/>
                </a:solidFill>
              </a:rPr>
              <a:t>Instead, this should communicate to decision makers that prioritizing health, social and economic variables can result in a high life expectancy since the variable that encompassed a variety of factors was the most important. </a:t>
            </a:r>
            <a:endParaRPr sz="1100" dirty="0">
              <a:solidFill>
                <a:srgbClr val="D5D8DB"/>
              </a:solidFill>
            </a:endParaRPr>
          </a:p>
          <a:p>
            <a:pPr marL="0" lvl="0" indent="0" algn="l" rtl="0">
              <a:spcBef>
                <a:spcPts val="1600"/>
              </a:spcBef>
              <a:spcAft>
                <a:spcPts val="0"/>
              </a:spcAft>
              <a:buNone/>
            </a:pPr>
            <a:endParaRPr sz="1300" dirty="0">
              <a:solidFill>
                <a:srgbClr val="D5D8DB"/>
              </a:solidFill>
            </a:endParaRPr>
          </a:p>
          <a:p>
            <a:pPr marL="914400" lvl="0" indent="0" algn="l" rtl="0">
              <a:spcBef>
                <a:spcPts val="1600"/>
              </a:spcBef>
              <a:spcAft>
                <a:spcPts val="0"/>
              </a:spcAft>
              <a:buNone/>
            </a:pPr>
            <a:endParaRPr sz="1900" dirty="0">
              <a:solidFill>
                <a:srgbClr val="D5D8DB"/>
              </a:solidFill>
            </a:endParaRPr>
          </a:p>
          <a:p>
            <a:pPr marL="457200" lvl="0" indent="0" algn="l" rtl="0">
              <a:spcBef>
                <a:spcPts val="1600"/>
              </a:spcBef>
              <a:spcAft>
                <a:spcPts val="1600"/>
              </a:spcAft>
              <a:buNone/>
            </a:pPr>
            <a:endParaRPr dirty="0">
              <a:solidFill>
                <a:srgbClr val="D5D8DB"/>
              </a:solidFill>
            </a:endParaRPr>
          </a:p>
        </p:txBody>
      </p:sp>
      <p:sp>
        <p:nvSpPr>
          <p:cNvPr id="354" name="Google Shape;354;p34"/>
          <p:cNvSpPr txBox="1">
            <a:spLocks noGrp="1"/>
          </p:cNvSpPr>
          <p:nvPr>
            <p:ph type="body" idx="1"/>
          </p:nvPr>
        </p:nvSpPr>
        <p:spPr>
          <a:xfrm>
            <a:off x="305550" y="2284831"/>
            <a:ext cx="5152200" cy="29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D5D8DB"/>
                </a:solidFill>
                <a:latin typeface="+mj-lt"/>
              </a:rPr>
              <a:t>Furthermore, trying to predict an individual's precise life expectancy from our model is impractical, considering all the other variables in life that can’t be accounted for. Rather this is a representation of what can be expected at a broader level.</a:t>
            </a:r>
            <a:endParaRPr sz="1100" dirty="0">
              <a:solidFill>
                <a:srgbClr val="D5D8DB"/>
              </a:solidFill>
              <a:latin typeface="+mj-lt"/>
              <a:ea typeface="Nunito"/>
              <a:cs typeface="Nunito"/>
              <a:sym typeface="Nunito"/>
            </a:endParaRPr>
          </a:p>
          <a:p>
            <a:pPr marL="0" lvl="0" indent="0" algn="l" rtl="0">
              <a:lnSpc>
                <a:spcPct val="100000"/>
              </a:lnSpc>
              <a:spcBef>
                <a:spcPts val="1600"/>
              </a:spcBef>
              <a:spcAft>
                <a:spcPts val="0"/>
              </a:spcAft>
              <a:buNone/>
            </a:pPr>
            <a:r>
              <a:rPr lang="en" sz="1100" dirty="0">
                <a:solidFill>
                  <a:srgbClr val="D5D8DB"/>
                </a:solidFill>
                <a:latin typeface="+mj-lt"/>
              </a:rPr>
              <a:t>HIV.AIDS being one of the best predictors makes sense as well because this factor does not measure immunizations but rather death rates among 0-4 years old in 1000 live births, as opposed to Diptheria, Hepatitis B, and Measles which do measure immunizations. </a:t>
            </a:r>
            <a:endParaRPr sz="1100" dirty="0">
              <a:solidFill>
                <a:srgbClr val="D5D8DB"/>
              </a:solidFill>
              <a:latin typeface="+mj-lt"/>
            </a:endParaRPr>
          </a:p>
          <a:p>
            <a:pPr marL="0" lvl="0" indent="0" algn="l" rtl="0">
              <a:spcBef>
                <a:spcPts val="1600"/>
              </a:spcBef>
              <a:spcAft>
                <a:spcPts val="0"/>
              </a:spcAft>
              <a:buNone/>
            </a:pPr>
            <a:r>
              <a:rPr lang="en" sz="1100" dirty="0">
                <a:solidFill>
                  <a:srgbClr val="D5D8DB"/>
                </a:solidFill>
                <a:latin typeface="+mj-lt"/>
              </a:rPr>
              <a:t>The other virus that does not measure immunizations is measles but the difference is that there is a known measles vaccine whereas there is none for AIDS/HIV which is why it is more relevant towards predicting life expectancy. </a:t>
            </a:r>
            <a:endParaRPr sz="1100" dirty="0">
              <a:solidFill>
                <a:srgbClr val="D5D8DB"/>
              </a:solidFill>
              <a:latin typeface="+mj-lt"/>
            </a:endParaRPr>
          </a:p>
          <a:p>
            <a:pPr marL="0" lvl="0" indent="0" algn="l" rtl="0">
              <a:spcBef>
                <a:spcPts val="1600"/>
              </a:spcBef>
              <a:spcAft>
                <a:spcPts val="0"/>
              </a:spcAft>
              <a:buNone/>
            </a:pPr>
            <a:endParaRPr sz="1100" dirty="0">
              <a:solidFill>
                <a:srgbClr val="D5D8DB"/>
              </a:solidFill>
              <a:latin typeface="+mj-lt"/>
              <a:ea typeface="Nunito"/>
              <a:cs typeface="Nunito"/>
              <a:sym typeface="Nunito"/>
            </a:endParaRPr>
          </a:p>
          <a:p>
            <a:pPr marL="457200" lvl="0" indent="0" algn="l" rtl="0">
              <a:spcBef>
                <a:spcPts val="1600"/>
              </a:spcBef>
              <a:spcAft>
                <a:spcPts val="1600"/>
              </a:spcAft>
              <a:buNone/>
            </a:pPr>
            <a:endParaRPr sz="1100" dirty="0">
              <a:solidFill>
                <a:srgbClr val="D5D8DB"/>
              </a:solidFill>
              <a:latin typeface="+mj-lt"/>
            </a:endParaRPr>
          </a:p>
        </p:txBody>
      </p:sp>
      <p:cxnSp>
        <p:nvCxnSpPr>
          <p:cNvPr id="355" name="Google Shape;355;p34"/>
          <p:cNvCxnSpPr/>
          <p:nvPr/>
        </p:nvCxnSpPr>
        <p:spPr>
          <a:xfrm>
            <a:off x="382750" y="2183239"/>
            <a:ext cx="5113500" cy="10500"/>
          </a:xfrm>
          <a:prstGeom prst="straightConnector1">
            <a:avLst/>
          </a:prstGeom>
          <a:noFill/>
          <a:ln w="9525" cap="flat" cmpd="sng">
            <a:solidFill>
              <a:srgbClr val="D5D8DB"/>
            </a:solidFill>
            <a:prstDash val="solid"/>
            <a:round/>
            <a:headEnd type="none" w="med" len="med"/>
            <a:tailEnd type="none" w="med" len="med"/>
          </a:ln>
        </p:spPr>
      </p:cxnSp>
      <p:cxnSp>
        <p:nvCxnSpPr>
          <p:cNvPr id="356" name="Google Shape;356;p34"/>
          <p:cNvCxnSpPr/>
          <p:nvPr/>
        </p:nvCxnSpPr>
        <p:spPr>
          <a:xfrm>
            <a:off x="382750" y="3218083"/>
            <a:ext cx="5113500" cy="10500"/>
          </a:xfrm>
          <a:prstGeom prst="straightConnector1">
            <a:avLst/>
          </a:prstGeom>
          <a:noFill/>
          <a:ln w="9525" cap="flat" cmpd="sng">
            <a:solidFill>
              <a:srgbClr val="D5D8DB"/>
            </a:solidFill>
            <a:prstDash val="solid"/>
            <a:round/>
            <a:headEnd type="none" w="med" len="med"/>
            <a:tailEnd type="non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363"/>
        <p:cNvGrpSpPr/>
        <p:nvPr/>
      </p:nvGrpSpPr>
      <p:grpSpPr>
        <a:xfrm>
          <a:off x="0" y="0"/>
          <a:ext cx="0" cy="0"/>
          <a:chOff x="0" y="0"/>
          <a:chExt cx="0" cy="0"/>
        </a:xfrm>
      </p:grpSpPr>
      <p:sp>
        <p:nvSpPr>
          <p:cNvPr id="364" name="Google Shape;364;p35"/>
          <p:cNvSpPr txBox="1">
            <a:spLocks noGrp="1"/>
          </p:cNvSpPr>
          <p:nvPr>
            <p:ph type="title"/>
          </p:nvPr>
        </p:nvSpPr>
        <p:spPr>
          <a:xfrm>
            <a:off x="1388550" y="1274325"/>
            <a:ext cx="6366900" cy="186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b="1" dirty="0">
                <a:solidFill>
                  <a:srgbClr val="D5D8DB"/>
                </a:solidFill>
                <a:latin typeface="+mj-lt"/>
              </a:rPr>
              <a:t>Thank</a:t>
            </a:r>
            <a:r>
              <a:rPr lang="en" sz="6000" b="1" dirty="0">
                <a:solidFill>
                  <a:srgbClr val="D5D8DB"/>
                </a:solidFill>
              </a:rPr>
              <a:t> you for listening!</a:t>
            </a:r>
            <a:endParaRPr sz="6000" b="1" dirty="0">
              <a:solidFill>
                <a:srgbClr val="D5D8DB"/>
              </a:solidFill>
            </a:endParaRPr>
          </a:p>
        </p:txBody>
      </p:sp>
      <p:sp>
        <p:nvSpPr>
          <p:cNvPr id="365" name="Google Shape;365;p35"/>
          <p:cNvSpPr txBox="1">
            <a:spLocks noGrp="1"/>
          </p:cNvSpPr>
          <p:nvPr>
            <p:ph type="body" idx="1"/>
          </p:nvPr>
        </p:nvSpPr>
        <p:spPr>
          <a:xfrm>
            <a:off x="1388550" y="3235550"/>
            <a:ext cx="6366900" cy="1111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dirty="0">
                <a:solidFill>
                  <a:srgbClr val="D5D8DB"/>
                </a:solidFill>
              </a:rPr>
              <a:t>Any questions?</a:t>
            </a:r>
            <a:endParaRPr sz="2000" dirty="0">
              <a:solidFill>
                <a:srgbClr val="D5D8DB"/>
              </a:solidFill>
            </a:endParaRPr>
          </a:p>
        </p:txBody>
      </p:sp>
      <p:cxnSp>
        <p:nvCxnSpPr>
          <p:cNvPr id="366" name="Google Shape;366;p35"/>
          <p:cNvCxnSpPr/>
          <p:nvPr/>
        </p:nvCxnSpPr>
        <p:spPr>
          <a:xfrm rot="10800000" flipH="1">
            <a:off x="599350" y="4129625"/>
            <a:ext cx="7987800" cy="21900"/>
          </a:xfrm>
          <a:prstGeom prst="straightConnector1">
            <a:avLst/>
          </a:prstGeom>
          <a:noFill/>
          <a:ln w="9525" cap="flat" cmpd="sng">
            <a:solidFill>
              <a:srgbClr val="D5D8DB"/>
            </a:solidFill>
            <a:prstDash val="solid"/>
            <a:round/>
            <a:headEnd type="none" w="med" len="med"/>
            <a:tailEnd type="none" w="med" len="med"/>
          </a:ln>
        </p:spPr>
      </p:cxnSp>
      <p:cxnSp>
        <p:nvCxnSpPr>
          <p:cNvPr id="367" name="Google Shape;367;p35"/>
          <p:cNvCxnSpPr/>
          <p:nvPr/>
        </p:nvCxnSpPr>
        <p:spPr>
          <a:xfrm rot="10800000" flipH="1">
            <a:off x="599350" y="853025"/>
            <a:ext cx="7987800" cy="21900"/>
          </a:xfrm>
          <a:prstGeom prst="straightConnector1">
            <a:avLst/>
          </a:prstGeom>
          <a:noFill/>
          <a:ln w="9525" cap="flat" cmpd="sng">
            <a:solidFill>
              <a:srgbClr val="D5D8DB"/>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99"/>
        <p:cNvGrpSpPr/>
        <p:nvPr/>
      </p:nvGrpSpPr>
      <p:grpSpPr>
        <a:xfrm>
          <a:off x="0" y="0"/>
          <a:ext cx="0" cy="0"/>
          <a:chOff x="0" y="0"/>
          <a:chExt cx="0" cy="0"/>
        </a:xfrm>
      </p:grpSpPr>
      <p:sp>
        <p:nvSpPr>
          <p:cNvPr id="100" name="Google Shape;100;p15"/>
          <p:cNvSpPr txBox="1">
            <a:spLocks noGrp="1"/>
          </p:cNvSpPr>
          <p:nvPr>
            <p:ph type="body" idx="1"/>
          </p:nvPr>
        </p:nvSpPr>
        <p:spPr>
          <a:xfrm>
            <a:off x="4936450" y="2277511"/>
            <a:ext cx="3807000" cy="1866749"/>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200" dirty="0">
                <a:solidFill>
                  <a:srgbClr val="D5D8DB"/>
                </a:solidFill>
              </a:rPr>
              <a:t>The current pandemic has forced the leaders of our nations to act and make life changing decisions</a:t>
            </a:r>
            <a:endParaRPr sz="1200" dirty="0">
              <a:solidFill>
                <a:srgbClr val="D5D8DB"/>
              </a:solidFill>
            </a:endParaRPr>
          </a:p>
          <a:p>
            <a:pPr marL="0" lvl="0" indent="0" algn="l" rtl="0">
              <a:spcBef>
                <a:spcPts val="1200"/>
              </a:spcBef>
              <a:spcAft>
                <a:spcPts val="0"/>
              </a:spcAft>
              <a:buNone/>
            </a:pPr>
            <a:r>
              <a:rPr lang="en" sz="1200" dirty="0">
                <a:solidFill>
                  <a:srgbClr val="D5D8DB"/>
                </a:solidFill>
              </a:rPr>
              <a:t>The lives of many people around the world have been impacted heavily</a:t>
            </a:r>
            <a:endParaRPr sz="1200" dirty="0">
              <a:solidFill>
                <a:srgbClr val="D5D8DB"/>
              </a:solidFill>
            </a:endParaRPr>
          </a:p>
          <a:p>
            <a:pPr marL="0" lvl="0" indent="0" algn="l" rtl="0">
              <a:spcBef>
                <a:spcPts val="1200"/>
              </a:spcBef>
              <a:spcAft>
                <a:spcPts val="0"/>
              </a:spcAft>
              <a:buNone/>
            </a:pPr>
            <a:r>
              <a:rPr lang="en" sz="1200" dirty="0">
                <a:solidFill>
                  <a:srgbClr val="D5D8DB"/>
                </a:solidFill>
              </a:rPr>
              <a:t>The last couple of months have clarified what truly matters, living a long and healthy life </a:t>
            </a:r>
            <a:endParaRPr sz="1200" dirty="0">
              <a:solidFill>
                <a:srgbClr val="D5D8DB"/>
              </a:solidFill>
            </a:endParaRPr>
          </a:p>
          <a:p>
            <a:pPr marL="0" lvl="0" indent="0" algn="l" rtl="0">
              <a:lnSpc>
                <a:spcPct val="90000"/>
              </a:lnSpc>
              <a:spcBef>
                <a:spcPts val="1200"/>
              </a:spcBef>
              <a:spcAft>
                <a:spcPts val="0"/>
              </a:spcAft>
              <a:buNone/>
            </a:pPr>
            <a:endParaRPr sz="1100" dirty="0">
              <a:solidFill>
                <a:srgbClr val="D5D8DB"/>
              </a:solidFill>
              <a:latin typeface="Calibri"/>
              <a:ea typeface="Calibri"/>
              <a:cs typeface="Calibri"/>
              <a:sym typeface="Calibri"/>
            </a:endParaRPr>
          </a:p>
        </p:txBody>
      </p:sp>
      <p:sp>
        <p:nvSpPr>
          <p:cNvPr id="101" name="Google Shape;101;p15"/>
          <p:cNvSpPr txBox="1">
            <a:spLocks noGrp="1"/>
          </p:cNvSpPr>
          <p:nvPr>
            <p:ph type="body" idx="2"/>
          </p:nvPr>
        </p:nvSpPr>
        <p:spPr>
          <a:xfrm>
            <a:off x="4891000" y="764058"/>
            <a:ext cx="3807000" cy="956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4800" b="1" dirty="0">
                <a:solidFill>
                  <a:srgbClr val="D5D8DB"/>
                </a:solidFill>
              </a:rPr>
              <a:t>Introduction</a:t>
            </a:r>
            <a:endParaRPr sz="4800" b="1" dirty="0">
              <a:solidFill>
                <a:srgbClr val="D5D8DB"/>
              </a:solidFill>
            </a:endParaRPr>
          </a:p>
        </p:txBody>
      </p:sp>
      <p:cxnSp>
        <p:nvCxnSpPr>
          <p:cNvPr id="102" name="Google Shape;102;p15"/>
          <p:cNvCxnSpPr/>
          <p:nvPr/>
        </p:nvCxnSpPr>
        <p:spPr>
          <a:xfrm rot="10800000" flipH="1">
            <a:off x="4936450" y="1667050"/>
            <a:ext cx="3716100" cy="300"/>
          </a:xfrm>
          <a:prstGeom prst="straightConnector1">
            <a:avLst/>
          </a:prstGeom>
          <a:noFill/>
          <a:ln w="9525" cap="flat" cmpd="sng">
            <a:solidFill>
              <a:schemeClr val="dk2"/>
            </a:solidFill>
            <a:prstDash val="solid"/>
            <a:round/>
            <a:headEnd type="none" w="med" len="med"/>
            <a:tailEnd type="none" w="med" len="med"/>
          </a:ln>
        </p:spPr>
      </p:cxnSp>
      <p:sp>
        <p:nvSpPr>
          <p:cNvPr id="103" name="Google Shape;103;p15"/>
          <p:cNvSpPr txBox="1"/>
          <p:nvPr/>
        </p:nvSpPr>
        <p:spPr>
          <a:xfrm>
            <a:off x="4891000" y="1812075"/>
            <a:ext cx="3280200" cy="29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D5D8DB"/>
                </a:solidFill>
              </a:rPr>
              <a:t>Of life expectancy</a:t>
            </a:r>
            <a:endParaRPr sz="1600" dirty="0">
              <a:solidFill>
                <a:srgbClr val="D5D8DB"/>
              </a:solidFill>
            </a:endParaRPr>
          </a:p>
        </p:txBody>
      </p:sp>
      <p:cxnSp>
        <p:nvCxnSpPr>
          <p:cNvPr id="104" name="Google Shape;104;p15"/>
          <p:cNvCxnSpPr/>
          <p:nvPr/>
        </p:nvCxnSpPr>
        <p:spPr>
          <a:xfrm>
            <a:off x="4969075" y="2321200"/>
            <a:ext cx="3672600" cy="0"/>
          </a:xfrm>
          <a:prstGeom prst="straightConnector1">
            <a:avLst/>
          </a:prstGeom>
          <a:noFill/>
          <a:ln w="9525" cap="flat" cmpd="sng">
            <a:solidFill>
              <a:schemeClr val="dk2"/>
            </a:solidFill>
            <a:prstDash val="solid"/>
            <a:round/>
            <a:headEnd type="none" w="med" len="med"/>
            <a:tailEnd type="none" w="med" len="med"/>
          </a:ln>
        </p:spPr>
      </p:cxnSp>
      <p:sp>
        <p:nvSpPr>
          <p:cNvPr id="105" name="Google Shape;105;p15"/>
          <p:cNvSpPr txBox="1"/>
          <p:nvPr/>
        </p:nvSpPr>
        <p:spPr>
          <a:xfrm>
            <a:off x="305125" y="937175"/>
            <a:ext cx="4086600" cy="326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cxnSp>
        <p:nvCxnSpPr>
          <p:cNvPr id="106" name="Google Shape;106;p15"/>
          <p:cNvCxnSpPr/>
          <p:nvPr/>
        </p:nvCxnSpPr>
        <p:spPr>
          <a:xfrm rot="10800000" flipH="1">
            <a:off x="359600" y="4522500"/>
            <a:ext cx="8358300" cy="32700"/>
          </a:xfrm>
          <a:prstGeom prst="straightConnector1">
            <a:avLst/>
          </a:prstGeom>
          <a:noFill/>
          <a:ln w="9525" cap="flat" cmpd="sng">
            <a:solidFill>
              <a:schemeClr val="dk2"/>
            </a:solidFill>
            <a:prstDash val="solid"/>
            <a:round/>
            <a:headEnd type="none" w="med" len="med"/>
            <a:tailEnd type="none" w="med" len="med"/>
          </a:ln>
        </p:spPr>
      </p:cxnSp>
      <p:pic>
        <p:nvPicPr>
          <p:cNvPr id="107" name="Google Shape;107;p15"/>
          <p:cNvPicPr preferRelativeResize="0"/>
          <p:nvPr/>
        </p:nvPicPr>
        <p:blipFill>
          <a:blip r:embed="rId3">
            <a:alphaModFix/>
          </a:blip>
          <a:stretch>
            <a:fillRect/>
          </a:stretch>
        </p:blipFill>
        <p:spPr>
          <a:xfrm>
            <a:off x="185275" y="1037325"/>
            <a:ext cx="4456181" cy="316892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111"/>
        <p:cNvGrpSpPr/>
        <p:nvPr/>
      </p:nvGrpSpPr>
      <p:grpSpPr>
        <a:xfrm>
          <a:off x="0" y="0"/>
          <a:ext cx="0" cy="0"/>
          <a:chOff x="0" y="0"/>
          <a:chExt cx="0" cy="0"/>
        </a:xfrm>
      </p:grpSpPr>
      <p:sp>
        <p:nvSpPr>
          <p:cNvPr id="112" name="Google Shape;112;p16"/>
          <p:cNvSpPr txBox="1">
            <a:spLocks noGrp="1"/>
          </p:cNvSpPr>
          <p:nvPr>
            <p:ph type="title"/>
          </p:nvPr>
        </p:nvSpPr>
        <p:spPr>
          <a:xfrm>
            <a:off x="387900" y="902225"/>
            <a:ext cx="4665900" cy="75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b="1">
                <a:solidFill>
                  <a:srgbClr val="D5D8DB"/>
                </a:solidFill>
              </a:rPr>
              <a:t>Background</a:t>
            </a:r>
            <a:endParaRPr sz="3600" b="1">
              <a:solidFill>
                <a:srgbClr val="D5D8DB"/>
              </a:solidFill>
            </a:endParaRPr>
          </a:p>
        </p:txBody>
      </p:sp>
      <p:sp>
        <p:nvSpPr>
          <p:cNvPr id="116" name="Google Shape;116;p16"/>
          <p:cNvSpPr txBox="1"/>
          <p:nvPr/>
        </p:nvSpPr>
        <p:spPr>
          <a:xfrm>
            <a:off x="490375" y="2032200"/>
            <a:ext cx="2315400" cy="1901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1000"/>
              </a:spcBef>
              <a:spcAft>
                <a:spcPts val="0"/>
              </a:spcAft>
              <a:buNone/>
            </a:pPr>
            <a:r>
              <a:rPr lang="en" sz="1500" dirty="0">
                <a:solidFill>
                  <a:srgbClr val="D5D8DB"/>
                </a:solidFill>
              </a:rPr>
              <a:t>Life expectancy is an average measure representing the expected years of life</a:t>
            </a:r>
            <a:endParaRPr sz="1500" dirty="0">
              <a:solidFill>
                <a:srgbClr val="D5D8DB"/>
              </a:solidFill>
            </a:endParaRPr>
          </a:p>
          <a:p>
            <a:pPr marL="0" lvl="0" indent="0" algn="l" rtl="0">
              <a:spcBef>
                <a:spcPts val="0"/>
              </a:spcBef>
              <a:spcAft>
                <a:spcPts val="0"/>
              </a:spcAft>
              <a:buNone/>
            </a:pPr>
            <a:endParaRPr sz="1200" dirty="0">
              <a:solidFill>
                <a:srgbClr val="D5D8DB"/>
              </a:solidFill>
            </a:endParaRPr>
          </a:p>
        </p:txBody>
      </p:sp>
      <p:sp>
        <p:nvSpPr>
          <p:cNvPr id="117" name="Google Shape;117;p16"/>
          <p:cNvSpPr txBox="1"/>
          <p:nvPr/>
        </p:nvSpPr>
        <p:spPr>
          <a:xfrm>
            <a:off x="3081175" y="2032200"/>
            <a:ext cx="2315400" cy="1901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1000"/>
              </a:spcBef>
              <a:spcAft>
                <a:spcPts val="0"/>
              </a:spcAft>
              <a:buNone/>
            </a:pPr>
            <a:r>
              <a:rPr lang="en" sz="1500" dirty="0">
                <a:solidFill>
                  <a:srgbClr val="D5D8DB"/>
                </a:solidFill>
              </a:rPr>
              <a:t>One thing to note, however, is that life expectancy has been on an increasing trend as of the last few years</a:t>
            </a:r>
            <a:endParaRPr sz="1500" dirty="0">
              <a:solidFill>
                <a:srgbClr val="D5D8DB"/>
              </a:solidFill>
            </a:endParaRPr>
          </a:p>
          <a:p>
            <a:pPr marL="0" lvl="0" indent="0" algn="l" rtl="0">
              <a:spcBef>
                <a:spcPts val="0"/>
              </a:spcBef>
              <a:spcAft>
                <a:spcPts val="0"/>
              </a:spcAft>
              <a:buNone/>
            </a:pPr>
            <a:endParaRPr sz="1200" dirty="0">
              <a:solidFill>
                <a:srgbClr val="D5D8DB"/>
              </a:solidFill>
            </a:endParaRPr>
          </a:p>
        </p:txBody>
      </p:sp>
      <p:sp>
        <p:nvSpPr>
          <p:cNvPr id="118" name="Google Shape;118;p16"/>
          <p:cNvSpPr txBox="1"/>
          <p:nvPr/>
        </p:nvSpPr>
        <p:spPr>
          <a:xfrm>
            <a:off x="5748175" y="2032200"/>
            <a:ext cx="2315400" cy="19017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1000"/>
              </a:spcBef>
              <a:spcAft>
                <a:spcPts val="0"/>
              </a:spcAft>
              <a:buNone/>
            </a:pPr>
            <a:r>
              <a:rPr lang="en">
                <a:solidFill>
                  <a:srgbClr val="D5D8DB"/>
                </a:solidFill>
              </a:rPr>
              <a:t>Those with underlying health risks are at most risk during the pandemic, therefore understanding which factors can enable a healthier life can help policy makers improve their allocation of resources </a:t>
            </a:r>
            <a:endParaRPr>
              <a:solidFill>
                <a:srgbClr val="D5D8DB"/>
              </a:solidFill>
            </a:endParaRPr>
          </a:p>
          <a:p>
            <a:pPr marL="0" lvl="0" indent="0" algn="l" rtl="0">
              <a:spcBef>
                <a:spcPts val="0"/>
              </a:spcBef>
              <a:spcAft>
                <a:spcPts val="0"/>
              </a:spcAft>
              <a:buNone/>
            </a:pPr>
            <a:endParaRPr sz="1200">
              <a:solidFill>
                <a:srgbClr val="D5D8DB"/>
              </a:solidFill>
            </a:endParaRPr>
          </a:p>
        </p:txBody>
      </p:sp>
      <p:cxnSp>
        <p:nvCxnSpPr>
          <p:cNvPr id="119" name="Google Shape;119;p16"/>
          <p:cNvCxnSpPr/>
          <p:nvPr/>
        </p:nvCxnSpPr>
        <p:spPr>
          <a:xfrm rot="10800000" flipH="1">
            <a:off x="523150" y="4358225"/>
            <a:ext cx="7987800" cy="21900"/>
          </a:xfrm>
          <a:prstGeom prst="straightConnector1">
            <a:avLst/>
          </a:prstGeom>
          <a:noFill/>
          <a:ln w="9525" cap="flat" cmpd="sng">
            <a:solidFill>
              <a:srgbClr val="D5D8DB"/>
            </a:solidFill>
            <a:prstDash val="solid"/>
            <a:round/>
            <a:headEnd type="none" w="med" len="med"/>
            <a:tailEnd type="none" w="med" len="med"/>
          </a:ln>
        </p:spPr>
      </p:cxnSp>
      <p:cxnSp>
        <p:nvCxnSpPr>
          <p:cNvPr id="120" name="Google Shape;120;p16"/>
          <p:cNvCxnSpPr/>
          <p:nvPr/>
        </p:nvCxnSpPr>
        <p:spPr>
          <a:xfrm>
            <a:off x="522350" y="2005175"/>
            <a:ext cx="1981200" cy="5400"/>
          </a:xfrm>
          <a:prstGeom prst="straightConnector1">
            <a:avLst/>
          </a:prstGeom>
          <a:noFill/>
          <a:ln w="9525" cap="flat" cmpd="sng">
            <a:solidFill>
              <a:srgbClr val="D5D8DB"/>
            </a:solidFill>
            <a:prstDash val="solid"/>
            <a:round/>
            <a:headEnd type="none" w="med" len="med"/>
            <a:tailEnd type="none" w="med" len="med"/>
          </a:ln>
        </p:spPr>
      </p:cxnSp>
      <p:cxnSp>
        <p:nvCxnSpPr>
          <p:cNvPr id="121" name="Google Shape;121;p16"/>
          <p:cNvCxnSpPr/>
          <p:nvPr/>
        </p:nvCxnSpPr>
        <p:spPr>
          <a:xfrm>
            <a:off x="3113150" y="2005175"/>
            <a:ext cx="1981200" cy="5400"/>
          </a:xfrm>
          <a:prstGeom prst="straightConnector1">
            <a:avLst/>
          </a:prstGeom>
          <a:noFill/>
          <a:ln w="9525" cap="flat" cmpd="sng">
            <a:solidFill>
              <a:srgbClr val="D5D8DB"/>
            </a:solidFill>
            <a:prstDash val="solid"/>
            <a:round/>
            <a:headEnd type="none" w="med" len="med"/>
            <a:tailEnd type="none" w="med" len="med"/>
          </a:ln>
        </p:spPr>
      </p:cxnSp>
      <p:cxnSp>
        <p:nvCxnSpPr>
          <p:cNvPr id="122" name="Google Shape;122;p16"/>
          <p:cNvCxnSpPr/>
          <p:nvPr/>
        </p:nvCxnSpPr>
        <p:spPr>
          <a:xfrm>
            <a:off x="5780150" y="2005175"/>
            <a:ext cx="1981200" cy="5400"/>
          </a:xfrm>
          <a:prstGeom prst="straightConnector1">
            <a:avLst/>
          </a:prstGeom>
          <a:noFill/>
          <a:ln w="9525" cap="flat" cmpd="sng">
            <a:solidFill>
              <a:srgbClr val="D5D8DB"/>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126"/>
        <p:cNvGrpSpPr/>
        <p:nvPr/>
      </p:nvGrpSpPr>
      <p:grpSpPr>
        <a:xfrm>
          <a:off x="0" y="0"/>
          <a:ext cx="0" cy="0"/>
          <a:chOff x="0" y="0"/>
          <a:chExt cx="0" cy="0"/>
        </a:xfrm>
      </p:grpSpPr>
      <p:sp>
        <p:nvSpPr>
          <p:cNvPr id="127" name="Google Shape;127;p17"/>
          <p:cNvSpPr txBox="1">
            <a:spLocks noGrp="1"/>
          </p:cNvSpPr>
          <p:nvPr>
            <p:ph type="title"/>
          </p:nvPr>
        </p:nvSpPr>
        <p:spPr>
          <a:xfrm>
            <a:off x="614499" y="432400"/>
            <a:ext cx="4866000" cy="14317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b="1" dirty="0">
                <a:solidFill>
                  <a:srgbClr val="D5D8DB"/>
                </a:solidFill>
              </a:rPr>
              <a:t>Research Question</a:t>
            </a:r>
            <a:endParaRPr sz="4800" b="1" dirty="0">
              <a:solidFill>
                <a:srgbClr val="D5D8DB"/>
              </a:solidFill>
            </a:endParaRPr>
          </a:p>
        </p:txBody>
      </p:sp>
      <p:sp>
        <p:nvSpPr>
          <p:cNvPr id="128" name="Google Shape;128;p17"/>
          <p:cNvSpPr txBox="1">
            <a:spLocks noGrp="1"/>
          </p:cNvSpPr>
          <p:nvPr>
            <p:ph type="body" idx="1"/>
          </p:nvPr>
        </p:nvSpPr>
        <p:spPr>
          <a:xfrm>
            <a:off x="614499" y="2050368"/>
            <a:ext cx="4221900" cy="20958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900" dirty="0">
              <a:solidFill>
                <a:srgbClr val="D5D8DB"/>
              </a:solidFill>
              <a:latin typeface="Maven Pro"/>
              <a:ea typeface="Maven Pro"/>
              <a:cs typeface="Maven Pro"/>
              <a:sym typeface="Maven Pro"/>
            </a:endParaRPr>
          </a:p>
          <a:p>
            <a:pPr marL="0" lvl="0" indent="0" algn="l" rtl="0">
              <a:spcBef>
                <a:spcPts val="1600"/>
              </a:spcBef>
              <a:spcAft>
                <a:spcPts val="1600"/>
              </a:spcAft>
              <a:buNone/>
            </a:pPr>
            <a:r>
              <a:rPr lang="en" sz="2100" dirty="0">
                <a:solidFill>
                  <a:srgbClr val="D5D8DB"/>
                </a:solidFill>
                <a:latin typeface="Calibri"/>
                <a:ea typeface="Calibri"/>
                <a:cs typeface="Calibri"/>
                <a:sym typeface="Calibri"/>
              </a:rPr>
              <a:t>We intend to determine which variables will influence life expectancy age?</a:t>
            </a:r>
            <a:endParaRPr sz="1900" dirty="0">
              <a:solidFill>
                <a:srgbClr val="D5D8DB"/>
              </a:solidFill>
              <a:latin typeface="Calibri"/>
              <a:ea typeface="Calibri"/>
              <a:cs typeface="Calibri"/>
              <a:sym typeface="Calibri"/>
            </a:endParaRPr>
          </a:p>
        </p:txBody>
      </p:sp>
      <p:cxnSp>
        <p:nvCxnSpPr>
          <p:cNvPr id="129" name="Google Shape;129;p17"/>
          <p:cNvCxnSpPr/>
          <p:nvPr/>
        </p:nvCxnSpPr>
        <p:spPr>
          <a:xfrm rot="10800000" flipH="1">
            <a:off x="614500" y="2150700"/>
            <a:ext cx="4938600" cy="11400"/>
          </a:xfrm>
          <a:prstGeom prst="straightConnector1">
            <a:avLst/>
          </a:prstGeom>
          <a:noFill/>
          <a:ln w="9525" cap="flat" cmpd="sng">
            <a:solidFill>
              <a:schemeClr val="dk2"/>
            </a:solidFill>
            <a:prstDash val="solid"/>
            <a:round/>
            <a:headEnd type="none" w="med" len="med"/>
            <a:tailEnd type="none" w="med" len="med"/>
          </a:ln>
        </p:spPr>
      </p:cxnSp>
      <p:cxnSp>
        <p:nvCxnSpPr>
          <p:cNvPr id="130" name="Google Shape;130;p17"/>
          <p:cNvCxnSpPr/>
          <p:nvPr/>
        </p:nvCxnSpPr>
        <p:spPr>
          <a:xfrm rot="10800000" flipH="1">
            <a:off x="614500" y="4518625"/>
            <a:ext cx="4938600" cy="11400"/>
          </a:xfrm>
          <a:prstGeom prst="straightConnector1">
            <a:avLst/>
          </a:prstGeom>
          <a:noFill/>
          <a:ln w="9525" cap="flat" cmpd="sng">
            <a:solidFill>
              <a:schemeClr val="dk2"/>
            </a:solidFill>
            <a:prstDash val="solid"/>
            <a:round/>
            <a:headEnd type="none" w="med" len="med"/>
            <a:tailEnd type="none" w="med" len="med"/>
          </a:ln>
        </p:spPr>
      </p:cxnSp>
      <p:sp>
        <p:nvSpPr>
          <p:cNvPr id="131" name="Google Shape;131;p17"/>
          <p:cNvSpPr txBox="1"/>
          <p:nvPr/>
        </p:nvSpPr>
        <p:spPr>
          <a:xfrm>
            <a:off x="5689700" y="933125"/>
            <a:ext cx="3322800" cy="359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457200" lvl="0" indent="457200" algn="l" rtl="0">
              <a:spcBef>
                <a:spcPts val="0"/>
              </a:spcBef>
              <a:spcAft>
                <a:spcPts val="0"/>
              </a:spcAft>
              <a:buNone/>
            </a:pPr>
            <a:endParaRPr/>
          </a:p>
        </p:txBody>
      </p:sp>
      <p:pic>
        <p:nvPicPr>
          <p:cNvPr id="132" name="Google Shape;132;p17"/>
          <p:cNvPicPr preferRelativeResize="0"/>
          <p:nvPr/>
        </p:nvPicPr>
        <p:blipFill>
          <a:blip r:embed="rId3">
            <a:alphaModFix/>
          </a:blip>
          <a:stretch>
            <a:fillRect/>
          </a:stretch>
        </p:blipFill>
        <p:spPr>
          <a:xfrm>
            <a:off x="5679300" y="2150700"/>
            <a:ext cx="3322800" cy="2367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136"/>
        <p:cNvGrpSpPr/>
        <p:nvPr/>
      </p:nvGrpSpPr>
      <p:grpSpPr>
        <a:xfrm>
          <a:off x="0" y="0"/>
          <a:ext cx="0" cy="0"/>
          <a:chOff x="0" y="0"/>
          <a:chExt cx="0" cy="0"/>
        </a:xfrm>
      </p:grpSpPr>
      <p:sp>
        <p:nvSpPr>
          <p:cNvPr id="137" name="Google Shape;137;p18"/>
          <p:cNvSpPr txBox="1">
            <a:spLocks noGrp="1"/>
          </p:cNvSpPr>
          <p:nvPr>
            <p:ph type="title"/>
          </p:nvPr>
        </p:nvSpPr>
        <p:spPr>
          <a:xfrm>
            <a:off x="4264900" y="2937700"/>
            <a:ext cx="575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b="1">
                <a:solidFill>
                  <a:srgbClr val="D5D8DB"/>
                </a:solidFill>
              </a:rPr>
              <a:t>Dataset Information  </a:t>
            </a:r>
            <a:endParaRPr sz="4800" b="1">
              <a:solidFill>
                <a:srgbClr val="D5D8DB"/>
              </a:solidFill>
            </a:endParaRPr>
          </a:p>
        </p:txBody>
      </p:sp>
      <p:sp>
        <p:nvSpPr>
          <p:cNvPr id="138" name="Google Shape;138;p18"/>
          <p:cNvSpPr txBox="1"/>
          <p:nvPr/>
        </p:nvSpPr>
        <p:spPr>
          <a:xfrm>
            <a:off x="426925" y="404175"/>
            <a:ext cx="14337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rgbClr val="D5D8DB"/>
                </a:solidFill>
              </a:rPr>
              <a:t>Published</a:t>
            </a:r>
            <a:endParaRPr sz="1700">
              <a:solidFill>
                <a:srgbClr val="D5D8DB"/>
              </a:solidFill>
            </a:endParaRPr>
          </a:p>
        </p:txBody>
      </p:sp>
      <p:sp>
        <p:nvSpPr>
          <p:cNvPr id="139" name="Google Shape;139;p18"/>
          <p:cNvSpPr txBox="1"/>
          <p:nvPr/>
        </p:nvSpPr>
        <p:spPr>
          <a:xfrm>
            <a:off x="426925" y="804100"/>
            <a:ext cx="1321200" cy="11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D5D8DB"/>
                </a:solidFill>
              </a:rPr>
              <a:t>Published by the Global Health Observatory (GHO) data repository under WHO</a:t>
            </a:r>
            <a:endParaRPr sz="1200" dirty="0">
              <a:solidFill>
                <a:srgbClr val="D5D8DB"/>
              </a:solidFill>
            </a:endParaRPr>
          </a:p>
        </p:txBody>
      </p:sp>
      <p:cxnSp>
        <p:nvCxnSpPr>
          <p:cNvPr id="140" name="Google Shape;140;p18"/>
          <p:cNvCxnSpPr/>
          <p:nvPr/>
        </p:nvCxnSpPr>
        <p:spPr>
          <a:xfrm rot="10800000" flipH="1">
            <a:off x="481700" y="2226150"/>
            <a:ext cx="1149900" cy="5100"/>
          </a:xfrm>
          <a:prstGeom prst="straightConnector1">
            <a:avLst/>
          </a:prstGeom>
          <a:noFill/>
          <a:ln w="9525" cap="flat" cmpd="sng">
            <a:solidFill>
              <a:srgbClr val="D5D8DB"/>
            </a:solidFill>
            <a:prstDash val="solid"/>
            <a:round/>
            <a:headEnd type="none" w="med" len="med"/>
            <a:tailEnd type="none" w="med" len="med"/>
          </a:ln>
        </p:spPr>
      </p:cxnSp>
      <p:sp>
        <p:nvSpPr>
          <p:cNvPr id="143" name="Google Shape;143;p18"/>
          <p:cNvSpPr txBox="1"/>
          <p:nvPr/>
        </p:nvSpPr>
        <p:spPr>
          <a:xfrm>
            <a:off x="2160125" y="404175"/>
            <a:ext cx="14337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rgbClr val="D5D8DB"/>
                </a:solidFill>
              </a:rPr>
              <a:t>Includes</a:t>
            </a:r>
            <a:endParaRPr sz="1700">
              <a:solidFill>
                <a:srgbClr val="D5D8DB"/>
              </a:solidFill>
            </a:endParaRPr>
          </a:p>
        </p:txBody>
      </p:sp>
      <p:sp>
        <p:nvSpPr>
          <p:cNvPr id="144" name="Google Shape;144;p18"/>
          <p:cNvSpPr txBox="1"/>
          <p:nvPr/>
        </p:nvSpPr>
        <p:spPr>
          <a:xfrm>
            <a:off x="2160125" y="804100"/>
            <a:ext cx="1321200" cy="11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rgbClr val="D5D8DB"/>
                </a:solidFill>
              </a:rPr>
              <a:t>Includes information for predicted life expectancy for 193 countries between 2000-2015</a:t>
            </a:r>
            <a:endParaRPr sz="1100" dirty="0">
              <a:solidFill>
                <a:srgbClr val="D5D8DB"/>
              </a:solidFill>
            </a:endParaRPr>
          </a:p>
        </p:txBody>
      </p:sp>
      <p:cxnSp>
        <p:nvCxnSpPr>
          <p:cNvPr id="145" name="Google Shape;145;p18"/>
          <p:cNvCxnSpPr/>
          <p:nvPr/>
        </p:nvCxnSpPr>
        <p:spPr>
          <a:xfrm rot="10800000" flipH="1">
            <a:off x="2214900" y="2226150"/>
            <a:ext cx="1149900" cy="5100"/>
          </a:xfrm>
          <a:prstGeom prst="straightConnector1">
            <a:avLst/>
          </a:prstGeom>
          <a:noFill/>
          <a:ln w="9525" cap="flat" cmpd="sng">
            <a:solidFill>
              <a:srgbClr val="D5D8DB"/>
            </a:solidFill>
            <a:prstDash val="solid"/>
            <a:round/>
            <a:headEnd type="none" w="med" len="med"/>
            <a:tailEnd type="none" w="med" len="med"/>
          </a:ln>
        </p:spPr>
      </p:cxnSp>
      <p:sp>
        <p:nvSpPr>
          <p:cNvPr id="148" name="Google Shape;148;p18"/>
          <p:cNvSpPr txBox="1"/>
          <p:nvPr/>
        </p:nvSpPr>
        <p:spPr>
          <a:xfrm>
            <a:off x="3751750" y="404175"/>
            <a:ext cx="14337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rgbClr val="D5D8DB"/>
                </a:solidFill>
              </a:rPr>
              <a:t>Contains</a:t>
            </a:r>
            <a:endParaRPr sz="1700">
              <a:solidFill>
                <a:srgbClr val="D5D8DB"/>
              </a:solidFill>
            </a:endParaRPr>
          </a:p>
        </p:txBody>
      </p:sp>
      <p:sp>
        <p:nvSpPr>
          <p:cNvPr id="149" name="Google Shape;149;p18"/>
          <p:cNvSpPr txBox="1"/>
          <p:nvPr/>
        </p:nvSpPr>
        <p:spPr>
          <a:xfrm>
            <a:off x="3751750" y="804100"/>
            <a:ext cx="1321200" cy="11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D5D8DB"/>
                </a:solidFill>
              </a:rPr>
              <a:t>Contains missing values</a:t>
            </a:r>
            <a:endParaRPr sz="1200" dirty="0">
              <a:solidFill>
                <a:srgbClr val="D5D8DB"/>
              </a:solidFill>
            </a:endParaRPr>
          </a:p>
        </p:txBody>
      </p:sp>
      <p:cxnSp>
        <p:nvCxnSpPr>
          <p:cNvPr id="150" name="Google Shape;150;p18"/>
          <p:cNvCxnSpPr/>
          <p:nvPr/>
        </p:nvCxnSpPr>
        <p:spPr>
          <a:xfrm rot="10800000" flipH="1">
            <a:off x="3806525" y="2226150"/>
            <a:ext cx="1149900" cy="5100"/>
          </a:xfrm>
          <a:prstGeom prst="straightConnector1">
            <a:avLst/>
          </a:prstGeom>
          <a:noFill/>
          <a:ln w="9525" cap="flat" cmpd="sng">
            <a:solidFill>
              <a:srgbClr val="D5D8DB"/>
            </a:solidFill>
            <a:prstDash val="solid"/>
            <a:round/>
            <a:headEnd type="none" w="med" len="med"/>
            <a:tailEnd type="none" w="med" len="med"/>
          </a:ln>
        </p:spPr>
      </p:cxnSp>
      <p:sp>
        <p:nvSpPr>
          <p:cNvPr id="153" name="Google Shape;153;p18"/>
          <p:cNvSpPr txBox="1"/>
          <p:nvPr/>
        </p:nvSpPr>
        <p:spPr>
          <a:xfrm>
            <a:off x="5275750" y="404175"/>
            <a:ext cx="16374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rgbClr val="D5D8DB"/>
                </a:solidFill>
              </a:rPr>
              <a:t>Observations</a:t>
            </a:r>
            <a:endParaRPr sz="1700">
              <a:solidFill>
                <a:srgbClr val="D5D8DB"/>
              </a:solidFill>
            </a:endParaRPr>
          </a:p>
        </p:txBody>
      </p:sp>
      <p:sp>
        <p:nvSpPr>
          <p:cNvPr id="154" name="Google Shape;154;p18"/>
          <p:cNvSpPr txBox="1"/>
          <p:nvPr/>
        </p:nvSpPr>
        <p:spPr>
          <a:xfrm>
            <a:off x="5275750" y="804100"/>
            <a:ext cx="1321200" cy="11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D5D8DB"/>
                </a:solidFill>
              </a:rPr>
              <a:t>Has 2939 observations</a:t>
            </a:r>
            <a:endParaRPr sz="1200" dirty="0">
              <a:solidFill>
                <a:srgbClr val="D5D8DB"/>
              </a:solidFill>
            </a:endParaRPr>
          </a:p>
        </p:txBody>
      </p:sp>
      <p:cxnSp>
        <p:nvCxnSpPr>
          <p:cNvPr id="155" name="Google Shape;155;p18"/>
          <p:cNvCxnSpPr/>
          <p:nvPr/>
        </p:nvCxnSpPr>
        <p:spPr>
          <a:xfrm rot="10800000" flipH="1">
            <a:off x="5330525" y="2226150"/>
            <a:ext cx="1149900" cy="5100"/>
          </a:xfrm>
          <a:prstGeom prst="straightConnector1">
            <a:avLst/>
          </a:prstGeom>
          <a:noFill/>
          <a:ln w="9525" cap="flat" cmpd="sng">
            <a:solidFill>
              <a:srgbClr val="D5D8DB"/>
            </a:solidFill>
            <a:prstDash val="solid"/>
            <a:round/>
            <a:headEnd type="none" w="med" len="med"/>
            <a:tailEnd type="none" w="med" len="med"/>
          </a:ln>
        </p:spPr>
      </p:cxnSp>
      <p:sp>
        <p:nvSpPr>
          <p:cNvPr id="158" name="Google Shape;158;p18"/>
          <p:cNvSpPr txBox="1"/>
          <p:nvPr/>
        </p:nvSpPr>
        <p:spPr>
          <a:xfrm>
            <a:off x="6799750" y="404175"/>
            <a:ext cx="16374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rgbClr val="D5D8DB"/>
                </a:solidFill>
              </a:rPr>
              <a:t>Variables</a:t>
            </a:r>
            <a:endParaRPr sz="1700">
              <a:solidFill>
                <a:srgbClr val="D5D8DB"/>
              </a:solidFill>
            </a:endParaRPr>
          </a:p>
        </p:txBody>
      </p:sp>
      <p:sp>
        <p:nvSpPr>
          <p:cNvPr id="159" name="Google Shape;159;p18"/>
          <p:cNvSpPr txBox="1"/>
          <p:nvPr/>
        </p:nvSpPr>
        <p:spPr>
          <a:xfrm>
            <a:off x="6799750" y="804100"/>
            <a:ext cx="1321200" cy="11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D5D8DB"/>
                </a:solidFill>
              </a:rPr>
              <a:t>Has 21 variables</a:t>
            </a:r>
            <a:endParaRPr sz="1200" dirty="0">
              <a:solidFill>
                <a:srgbClr val="D5D8DB"/>
              </a:solidFill>
            </a:endParaRPr>
          </a:p>
        </p:txBody>
      </p:sp>
      <p:cxnSp>
        <p:nvCxnSpPr>
          <p:cNvPr id="160" name="Google Shape;160;p18"/>
          <p:cNvCxnSpPr/>
          <p:nvPr/>
        </p:nvCxnSpPr>
        <p:spPr>
          <a:xfrm rot="10800000" flipH="1">
            <a:off x="6854525" y="2226150"/>
            <a:ext cx="1149900" cy="5100"/>
          </a:xfrm>
          <a:prstGeom prst="straightConnector1">
            <a:avLst/>
          </a:prstGeom>
          <a:noFill/>
          <a:ln w="9525" cap="flat" cmpd="sng">
            <a:solidFill>
              <a:srgbClr val="D5D8DB"/>
            </a:solidFill>
            <a:prstDash val="solid"/>
            <a:round/>
            <a:headEnd type="none" w="med" len="med"/>
            <a:tailEnd type="none" w="med" len="med"/>
          </a:ln>
        </p:spPr>
      </p:cxnSp>
      <p:sp>
        <p:nvSpPr>
          <p:cNvPr id="163" name="Google Shape;163;p18"/>
          <p:cNvSpPr txBox="1"/>
          <p:nvPr/>
        </p:nvSpPr>
        <p:spPr>
          <a:xfrm>
            <a:off x="398950" y="2537775"/>
            <a:ext cx="20658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dirty="0">
                <a:solidFill>
                  <a:srgbClr val="D5D8DB"/>
                </a:solidFill>
              </a:rPr>
              <a:t>Predicting Variables</a:t>
            </a:r>
            <a:endParaRPr sz="1700" dirty="0">
              <a:solidFill>
                <a:srgbClr val="D5D8DB"/>
              </a:solidFill>
            </a:endParaRPr>
          </a:p>
        </p:txBody>
      </p:sp>
      <p:sp>
        <p:nvSpPr>
          <p:cNvPr id="164" name="Google Shape;164;p18"/>
          <p:cNvSpPr txBox="1"/>
          <p:nvPr/>
        </p:nvSpPr>
        <p:spPr>
          <a:xfrm>
            <a:off x="398950" y="3166300"/>
            <a:ext cx="1321200" cy="11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D5D8DB"/>
                </a:solidFill>
              </a:rPr>
              <a:t>We only use 18 predicting variables (not including life expectancy)</a:t>
            </a:r>
            <a:endParaRPr sz="1200" dirty="0">
              <a:solidFill>
                <a:srgbClr val="D5D8DB"/>
              </a:solidFill>
            </a:endParaRPr>
          </a:p>
        </p:txBody>
      </p:sp>
      <p:cxnSp>
        <p:nvCxnSpPr>
          <p:cNvPr id="165" name="Google Shape;165;p18"/>
          <p:cNvCxnSpPr/>
          <p:nvPr/>
        </p:nvCxnSpPr>
        <p:spPr>
          <a:xfrm rot="10800000" flipH="1">
            <a:off x="453725" y="4359750"/>
            <a:ext cx="1149900" cy="5100"/>
          </a:xfrm>
          <a:prstGeom prst="straightConnector1">
            <a:avLst/>
          </a:prstGeom>
          <a:noFill/>
          <a:ln w="9525" cap="flat" cmpd="sng">
            <a:solidFill>
              <a:srgbClr val="D5D8DB"/>
            </a:solidFill>
            <a:prstDash val="solid"/>
            <a:round/>
            <a:headEnd type="none" w="med" len="med"/>
            <a:tailEnd type="none" w="med" len="med"/>
          </a:ln>
        </p:spPr>
      </p:cxnSp>
      <p:sp>
        <p:nvSpPr>
          <p:cNvPr id="168" name="Google Shape;168;p18"/>
          <p:cNvSpPr txBox="1"/>
          <p:nvPr/>
        </p:nvSpPr>
        <p:spPr>
          <a:xfrm>
            <a:off x="2103325" y="2644328"/>
            <a:ext cx="1433700" cy="26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dirty="0">
                <a:solidFill>
                  <a:srgbClr val="D5D8DB"/>
                </a:solidFill>
              </a:rPr>
              <a:t>Continent</a:t>
            </a:r>
            <a:endParaRPr sz="1700" dirty="0">
              <a:solidFill>
                <a:srgbClr val="D5D8DB"/>
              </a:solidFill>
            </a:endParaRPr>
          </a:p>
        </p:txBody>
      </p:sp>
      <p:sp>
        <p:nvSpPr>
          <p:cNvPr id="169" name="Google Shape;169;p18"/>
          <p:cNvSpPr txBox="1"/>
          <p:nvPr/>
        </p:nvSpPr>
        <p:spPr>
          <a:xfrm>
            <a:off x="2103325" y="3016012"/>
            <a:ext cx="1321200" cy="11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D5D8DB"/>
                </a:solidFill>
              </a:rPr>
              <a:t>This includes the variable “Continent” which we added using python</a:t>
            </a:r>
            <a:endParaRPr sz="1200" dirty="0">
              <a:solidFill>
                <a:srgbClr val="D5D8DB"/>
              </a:solidFill>
            </a:endParaRPr>
          </a:p>
        </p:txBody>
      </p:sp>
      <p:cxnSp>
        <p:nvCxnSpPr>
          <p:cNvPr id="170" name="Google Shape;170;p18"/>
          <p:cNvCxnSpPr/>
          <p:nvPr/>
        </p:nvCxnSpPr>
        <p:spPr>
          <a:xfrm rot="10800000" flipH="1">
            <a:off x="2158100" y="4359750"/>
            <a:ext cx="1149900" cy="5100"/>
          </a:xfrm>
          <a:prstGeom prst="straightConnector1">
            <a:avLst/>
          </a:prstGeom>
          <a:noFill/>
          <a:ln w="9525" cap="flat" cmpd="sng">
            <a:solidFill>
              <a:srgbClr val="D5D8DB"/>
            </a:solidFill>
            <a:prstDash val="solid"/>
            <a:round/>
            <a:headEnd type="none" w="med" len="med"/>
            <a:tailEnd type="none" w="med" len="med"/>
          </a:ln>
        </p:spPr>
      </p:cxnSp>
      <p:cxnSp>
        <p:nvCxnSpPr>
          <p:cNvPr id="173" name="Google Shape;173;p18"/>
          <p:cNvCxnSpPr/>
          <p:nvPr/>
        </p:nvCxnSpPr>
        <p:spPr>
          <a:xfrm>
            <a:off x="4344925" y="2859700"/>
            <a:ext cx="4032900" cy="1800"/>
          </a:xfrm>
          <a:prstGeom prst="straightConnector1">
            <a:avLst/>
          </a:prstGeom>
          <a:noFill/>
          <a:ln w="9525" cap="flat" cmpd="sng">
            <a:solidFill>
              <a:srgbClr val="D5D8DB"/>
            </a:solidFill>
            <a:prstDash val="solid"/>
            <a:round/>
            <a:headEnd type="none" w="med" len="med"/>
            <a:tailEnd type="none" w="med" len="med"/>
          </a:ln>
        </p:spPr>
      </p:cxnSp>
      <p:cxnSp>
        <p:nvCxnSpPr>
          <p:cNvPr id="174" name="Google Shape;174;p18"/>
          <p:cNvCxnSpPr/>
          <p:nvPr/>
        </p:nvCxnSpPr>
        <p:spPr>
          <a:xfrm>
            <a:off x="4344925" y="4688500"/>
            <a:ext cx="4032900" cy="1800"/>
          </a:xfrm>
          <a:prstGeom prst="straightConnector1">
            <a:avLst/>
          </a:prstGeom>
          <a:noFill/>
          <a:ln w="9525" cap="flat" cmpd="sng">
            <a:solidFill>
              <a:srgbClr val="D5D8DB"/>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178"/>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186"/>
        <p:cNvGrpSpPr/>
        <p:nvPr/>
      </p:nvGrpSpPr>
      <p:grpSpPr>
        <a:xfrm>
          <a:off x="0" y="0"/>
          <a:ext cx="0" cy="0"/>
          <a:chOff x="0" y="0"/>
          <a:chExt cx="0" cy="0"/>
        </a:xfrm>
      </p:grpSpPr>
      <p:sp>
        <p:nvSpPr>
          <p:cNvPr id="187" name="Google Shape;187;p20"/>
          <p:cNvSpPr txBox="1">
            <a:spLocks noGrp="1"/>
          </p:cNvSpPr>
          <p:nvPr>
            <p:ph type="title"/>
          </p:nvPr>
        </p:nvSpPr>
        <p:spPr>
          <a:xfrm>
            <a:off x="266175" y="1198100"/>
            <a:ext cx="238993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b="1" dirty="0">
                <a:solidFill>
                  <a:srgbClr val="D5D8DB"/>
                </a:solidFill>
              </a:rPr>
              <a:t>Table</a:t>
            </a:r>
            <a:r>
              <a:rPr lang="en" sz="4800" b="1" dirty="0">
                <a:solidFill>
                  <a:srgbClr val="D5D8DB"/>
                </a:solidFill>
              </a:rPr>
              <a:t> 1</a:t>
            </a:r>
            <a:endParaRPr sz="4800" b="1" dirty="0">
              <a:solidFill>
                <a:srgbClr val="D5D8DB"/>
              </a:solidFill>
            </a:endParaRPr>
          </a:p>
        </p:txBody>
      </p:sp>
      <p:sp>
        <p:nvSpPr>
          <p:cNvPr id="188" name="Google Shape;188;p20"/>
          <p:cNvSpPr txBox="1">
            <a:spLocks noGrp="1"/>
          </p:cNvSpPr>
          <p:nvPr>
            <p:ph type="body" idx="1"/>
          </p:nvPr>
        </p:nvSpPr>
        <p:spPr>
          <a:xfrm>
            <a:off x="50775" y="2129300"/>
            <a:ext cx="2737200" cy="20925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D5D8DB"/>
              </a:buClr>
              <a:buSzPts val="1300"/>
              <a:buChar char="●"/>
            </a:pPr>
            <a:r>
              <a:rPr lang="en" sz="1300" dirty="0">
                <a:solidFill>
                  <a:srgbClr val="D5D8DB"/>
                </a:solidFill>
              </a:rPr>
              <a:t>1649 observations</a:t>
            </a:r>
            <a:endParaRPr sz="1300" dirty="0">
              <a:solidFill>
                <a:srgbClr val="D5D8DB"/>
              </a:solidFill>
            </a:endParaRPr>
          </a:p>
          <a:p>
            <a:pPr marL="457200" lvl="0" indent="-311150" algn="l" rtl="0">
              <a:spcBef>
                <a:spcPts val="0"/>
              </a:spcBef>
              <a:spcAft>
                <a:spcPts val="0"/>
              </a:spcAft>
              <a:buClr>
                <a:srgbClr val="D5D8DB"/>
              </a:buClr>
              <a:buSzPts val="1300"/>
              <a:buChar char="●"/>
            </a:pPr>
            <a:r>
              <a:rPr lang="en" sz="1300" dirty="0">
                <a:solidFill>
                  <a:srgbClr val="D5D8DB"/>
                </a:solidFill>
              </a:rPr>
              <a:t>Life Expectancy </a:t>
            </a:r>
            <a:endParaRPr sz="1300" dirty="0">
              <a:solidFill>
                <a:srgbClr val="D5D8DB"/>
              </a:solidFill>
            </a:endParaRPr>
          </a:p>
          <a:p>
            <a:pPr marL="914400" lvl="1" indent="-311150" algn="l" rtl="0">
              <a:spcBef>
                <a:spcPts val="0"/>
              </a:spcBef>
              <a:spcAft>
                <a:spcPts val="0"/>
              </a:spcAft>
              <a:buClr>
                <a:srgbClr val="D5D8DB"/>
              </a:buClr>
              <a:buSzPts val="1300"/>
              <a:buChar char="○"/>
            </a:pPr>
            <a:r>
              <a:rPr lang="en" sz="1300" dirty="0">
                <a:solidFill>
                  <a:srgbClr val="D5D8DB"/>
                </a:solidFill>
              </a:rPr>
              <a:t>Min: 44</a:t>
            </a:r>
            <a:endParaRPr sz="1300" dirty="0">
              <a:solidFill>
                <a:srgbClr val="D5D8DB"/>
              </a:solidFill>
            </a:endParaRPr>
          </a:p>
          <a:p>
            <a:pPr marL="914400" lvl="1" indent="-311150" algn="l" rtl="0">
              <a:spcBef>
                <a:spcPts val="0"/>
              </a:spcBef>
              <a:spcAft>
                <a:spcPts val="0"/>
              </a:spcAft>
              <a:buClr>
                <a:srgbClr val="D5D8DB"/>
              </a:buClr>
              <a:buSzPts val="1300"/>
              <a:buChar char="○"/>
            </a:pPr>
            <a:r>
              <a:rPr lang="en" sz="1300" dirty="0">
                <a:solidFill>
                  <a:srgbClr val="D5D8DB"/>
                </a:solidFill>
              </a:rPr>
              <a:t>Max:89</a:t>
            </a:r>
            <a:endParaRPr sz="1300" dirty="0">
              <a:solidFill>
                <a:srgbClr val="D5D8DB"/>
              </a:solidFill>
            </a:endParaRPr>
          </a:p>
          <a:p>
            <a:pPr marL="914400" lvl="1" indent="-311150" algn="l" rtl="0">
              <a:spcBef>
                <a:spcPts val="0"/>
              </a:spcBef>
              <a:spcAft>
                <a:spcPts val="0"/>
              </a:spcAft>
              <a:buClr>
                <a:srgbClr val="D5D8DB"/>
              </a:buClr>
              <a:buSzPts val="1300"/>
              <a:buChar char="○"/>
            </a:pPr>
            <a:r>
              <a:rPr lang="en" sz="1300" dirty="0">
                <a:solidFill>
                  <a:srgbClr val="D5D8DB"/>
                </a:solidFill>
              </a:rPr>
              <a:t>St. Dev. 8.797</a:t>
            </a:r>
            <a:endParaRPr sz="1300" dirty="0">
              <a:solidFill>
                <a:srgbClr val="D5D8DB"/>
              </a:solidFill>
            </a:endParaRPr>
          </a:p>
          <a:p>
            <a:pPr marL="457200" lvl="0" indent="-311150" algn="l" rtl="0">
              <a:spcBef>
                <a:spcPts val="0"/>
              </a:spcBef>
              <a:spcAft>
                <a:spcPts val="0"/>
              </a:spcAft>
              <a:buClr>
                <a:srgbClr val="D5D8DB"/>
              </a:buClr>
              <a:buSzPts val="1300"/>
              <a:buChar char="●"/>
            </a:pPr>
            <a:r>
              <a:rPr lang="en" sz="1300" dirty="0">
                <a:solidFill>
                  <a:srgbClr val="D5D8DB"/>
                </a:solidFill>
              </a:rPr>
              <a:t>We aim to explain why the discrepancy exists </a:t>
            </a:r>
            <a:endParaRPr sz="1300" dirty="0">
              <a:solidFill>
                <a:srgbClr val="D5D8DB"/>
              </a:solidFill>
            </a:endParaRPr>
          </a:p>
        </p:txBody>
      </p:sp>
      <p:cxnSp>
        <p:nvCxnSpPr>
          <p:cNvPr id="189" name="Google Shape;189;p20"/>
          <p:cNvCxnSpPr/>
          <p:nvPr/>
        </p:nvCxnSpPr>
        <p:spPr>
          <a:xfrm rot="10800000" flipH="1">
            <a:off x="382750" y="1196900"/>
            <a:ext cx="2010300" cy="6300"/>
          </a:xfrm>
          <a:prstGeom prst="straightConnector1">
            <a:avLst/>
          </a:prstGeom>
          <a:noFill/>
          <a:ln w="9525" cap="flat" cmpd="sng">
            <a:solidFill>
              <a:srgbClr val="D5D8DB"/>
            </a:solidFill>
            <a:prstDash val="solid"/>
            <a:round/>
            <a:headEnd type="none" w="med" len="med"/>
            <a:tailEnd type="none" w="med" len="med"/>
          </a:ln>
        </p:spPr>
      </p:cxnSp>
      <p:cxnSp>
        <p:nvCxnSpPr>
          <p:cNvPr id="193" name="Google Shape;193;p20"/>
          <p:cNvCxnSpPr/>
          <p:nvPr/>
        </p:nvCxnSpPr>
        <p:spPr>
          <a:xfrm rot="10800000" flipH="1">
            <a:off x="382750" y="4016300"/>
            <a:ext cx="2010300" cy="6300"/>
          </a:xfrm>
          <a:prstGeom prst="straightConnector1">
            <a:avLst/>
          </a:prstGeom>
          <a:noFill/>
          <a:ln w="9525" cap="flat" cmpd="sng">
            <a:solidFill>
              <a:srgbClr val="D5D8DB"/>
            </a:solidFill>
            <a:prstDash val="solid"/>
            <a:round/>
            <a:headEnd type="none" w="med" len="med"/>
            <a:tailEnd type="none" w="med" len="med"/>
          </a:ln>
        </p:spPr>
      </p:cxnSp>
      <p:pic>
        <p:nvPicPr>
          <p:cNvPr id="5" name="Picture 4">
            <a:extLst>
              <a:ext uri="{FF2B5EF4-FFF2-40B4-BE49-F238E27FC236}">
                <a16:creationId xmlns:a16="http://schemas.microsoft.com/office/drawing/2014/main" id="{E2C9CDE6-C37E-4AD5-BC20-8E01B3B3A11C}"/>
              </a:ext>
            </a:extLst>
          </p:cNvPr>
          <p:cNvPicPr>
            <a:picLocks noChangeAspect="1"/>
          </p:cNvPicPr>
          <p:nvPr/>
        </p:nvPicPr>
        <p:blipFill>
          <a:blip r:embed="rId3"/>
          <a:stretch>
            <a:fillRect/>
          </a:stretch>
        </p:blipFill>
        <p:spPr>
          <a:xfrm>
            <a:off x="2779550" y="823978"/>
            <a:ext cx="6155197" cy="349554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D2B42"/>
        </a:solidFill>
        <a:effectLst/>
      </p:bgPr>
    </p:bg>
    <p:spTree>
      <p:nvGrpSpPr>
        <p:cNvPr id="1" name="Shape 198"/>
        <p:cNvGrpSpPr/>
        <p:nvPr/>
      </p:nvGrpSpPr>
      <p:grpSpPr>
        <a:xfrm>
          <a:off x="0" y="0"/>
          <a:ext cx="0" cy="0"/>
          <a:chOff x="0" y="0"/>
          <a:chExt cx="0" cy="0"/>
        </a:xfrm>
      </p:grpSpPr>
      <p:sp>
        <p:nvSpPr>
          <p:cNvPr id="199" name="Google Shape;199;p21"/>
          <p:cNvSpPr txBox="1">
            <a:spLocks noGrp="1"/>
          </p:cNvSpPr>
          <p:nvPr>
            <p:ph type="title"/>
          </p:nvPr>
        </p:nvSpPr>
        <p:spPr>
          <a:xfrm>
            <a:off x="311700" y="292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solidFill>
                  <a:srgbClr val="D5D8DB"/>
                </a:solidFill>
              </a:rPr>
              <a:t>Data Summary Statistics</a:t>
            </a:r>
            <a:endParaRPr sz="3600" b="1" dirty="0">
              <a:solidFill>
                <a:srgbClr val="D5D8DB"/>
              </a:solidFill>
            </a:endParaRPr>
          </a:p>
        </p:txBody>
      </p:sp>
      <p:sp>
        <p:nvSpPr>
          <p:cNvPr id="200" name="Google Shape;200;p21"/>
          <p:cNvSpPr txBox="1">
            <a:spLocks noGrp="1"/>
          </p:cNvSpPr>
          <p:nvPr>
            <p:ph type="body" idx="1"/>
          </p:nvPr>
        </p:nvSpPr>
        <p:spPr>
          <a:xfrm>
            <a:off x="311700" y="993350"/>
            <a:ext cx="4492529" cy="4006821"/>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dirty="0">
                <a:solidFill>
                  <a:srgbClr val="FFFFFF"/>
                </a:solidFill>
              </a:rPr>
              <a:t>Life expectancy is plotted on the Y axis against the only two qualitative predictors, Status and Continent</a:t>
            </a:r>
            <a:endParaRPr sz="1200" dirty="0">
              <a:solidFill>
                <a:srgbClr val="FFFFFF"/>
              </a:solidFill>
            </a:endParaRPr>
          </a:p>
          <a:p>
            <a:pPr marL="0" lvl="0" indent="0" algn="l" rtl="0">
              <a:lnSpc>
                <a:spcPct val="100000"/>
              </a:lnSpc>
              <a:spcBef>
                <a:spcPts val="1600"/>
              </a:spcBef>
              <a:spcAft>
                <a:spcPts val="0"/>
              </a:spcAft>
              <a:buNone/>
            </a:pPr>
            <a:r>
              <a:rPr lang="en" sz="1300" dirty="0">
                <a:solidFill>
                  <a:srgbClr val="FFFFFF"/>
                </a:solidFill>
              </a:rPr>
              <a:t>Status boxplot </a:t>
            </a:r>
            <a:endParaRPr sz="1300" dirty="0">
              <a:solidFill>
                <a:srgbClr val="FFFFFF"/>
              </a:solidFill>
            </a:endParaRPr>
          </a:p>
          <a:p>
            <a:pPr marL="0" lvl="0" indent="0" algn="l" rtl="0">
              <a:lnSpc>
                <a:spcPct val="100000"/>
              </a:lnSpc>
              <a:spcBef>
                <a:spcPts val="1600"/>
              </a:spcBef>
              <a:spcAft>
                <a:spcPts val="0"/>
              </a:spcAft>
              <a:buNone/>
            </a:pPr>
            <a:r>
              <a:rPr lang="en" sz="1100" dirty="0">
                <a:solidFill>
                  <a:srgbClr val="FFFFFF"/>
                </a:solidFill>
              </a:rPr>
              <a:t>Status boxplot shows higher life expectancy can be expected from developed countries</a:t>
            </a:r>
            <a:endParaRPr sz="1100" dirty="0">
              <a:solidFill>
                <a:srgbClr val="FFFFFF"/>
              </a:solidFill>
            </a:endParaRPr>
          </a:p>
          <a:p>
            <a:pPr marL="0" lvl="0" indent="0" algn="l" rtl="0">
              <a:lnSpc>
                <a:spcPct val="100000"/>
              </a:lnSpc>
              <a:spcBef>
                <a:spcPts val="1600"/>
              </a:spcBef>
              <a:spcAft>
                <a:spcPts val="0"/>
              </a:spcAft>
              <a:buNone/>
            </a:pPr>
            <a:r>
              <a:rPr lang="en" sz="1300" dirty="0">
                <a:solidFill>
                  <a:srgbClr val="FFFFFF"/>
                </a:solidFill>
              </a:rPr>
              <a:t>Why?</a:t>
            </a:r>
            <a:endParaRPr sz="1300" dirty="0">
              <a:solidFill>
                <a:srgbClr val="FFFFFF"/>
              </a:solidFill>
            </a:endParaRPr>
          </a:p>
          <a:p>
            <a:pPr marL="457200" lvl="0" indent="-298450" algn="l" rtl="0">
              <a:lnSpc>
                <a:spcPct val="100000"/>
              </a:lnSpc>
              <a:spcBef>
                <a:spcPts val="1600"/>
              </a:spcBef>
              <a:spcAft>
                <a:spcPts val="0"/>
              </a:spcAft>
              <a:buClr>
                <a:srgbClr val="FFFFFF"/>
              </a:buClr>
              <a:buSzPts val="1100"/>
              <a:buChar char="●"/>
            </a:pPr>
            <a:r>
              <a:rPr lang="en" sz="1100" dirty="0">
                <a:solidFill>
                  <a:srgbClr val="FFFFFF"/>
                </a:solidFill>
              </a:rPr>
              <a:t>Median value is higher compared to developing </a:t>
            </a:r>
            <a:endParaRPr sz="1100" dirty="0">
              <a:solidFill>
                <a:srgbClr val="FFFFFF"/>
              </a:solidFill>
            </a:endParaRPr>
          </a:p>
          <a:p>
            <a:pPr marL="457200" lvl="0" indent="-298450" algn="l" rtl="0">
              <a:lnSpc>
                <a:spcPct val="100000"/>
              </a:lnSpc>
              <a:spcBef>
                <a:spcPts val="0"/>
              </a:spcBef>
              <a:spcAft>
                <a:spcPts val="0"/>
              </a:spcAft>
              <a:buClr>
                <a:srgbClr val="FFFFFF"/>
              </a:buClr>
              <a:buSzPts val="1100"/>
              <a:buChar char="●"/>
            </a:pPr>
            <a:r>
              <a:rPr lang="en" sz="1100" dirty="0">
                <a:solidFill>
                  <a:srgbClr val="FFFFFF"/>
                </a:solidFill>
              </a:rPr>
              <a:t>Significant difference in the minimum expected life expectancy value between the two</a:t>
            </a:r>
            <a:endParaRPr sz="1100" dirty="0">
              <a:solidFill>
                <a:srgbClr val="FFFFFF"/>
              </a:solidFill>
            </a:endParaRPr>
          </a:p>
          <a:p>
            <a:pPr marL="0" lvl="0" indent="0" algn="l" rtl="0">
              <a:lnSpc>
                <a:spcPct val="100000"/>
              </a:lnSpc>
              <a:spcBef>
                <a:spcPts val="1600"/>
              </a:spcBef>
              <a:spcAft>
                <a:spcPts val="0"/>
              </a:spcAft>
              <a:buNone/>
            </a:pPr>
            <a:r>
              <a:rPr lang="en" sz="1300" dirty="0">
                <a:solidFill>
                  <a:srgbClr val="FFFFFF"/>
                </a:solidFill>
              </a:rPr>
              <a:t>Continent boxplot</a:t>
            </a:r>
            <a:r>
              <a:rPr lang="en" sz="1400" dirty="0">
                <a:solidFill>
                  <a:srgbClr val="FFFFFF"/>
                </a:solidFill>
              </a:rPr>
              <a:t> </a:t>
            </a:r>
            <a:endParaRPr sz="1400" dirty="0">
              <a:solidFill>
                <a:srgbClr val="FFFFFF"/>
              </a:solidFill>
            </a:endParaRPr>
          </a:p>
          <a:p>
            <a:pPr marL="0" lvl="0" indent="0" algn="l" rtl="0">
              <a:lnSpc>
                <a:spcPct val="100000"/>
              </a:lnSpc>
              <a:spcBef>
                <a:spcPts val="1600"/>
              </a:spcBef>
              <a:spcAft>
                <a:spcPts val="1600"/>
              </a:spcAft>
              <a:buNone/>
            </a:pPr>
            <a:r>
              <a:rPr lang="en" sz="1100" dirty="0">
                <a:solidFill>
                  <a:srgbClr val="FFFFFF"/>
                </a:solidFill>
              </a:rPr>
              <a:t>Continent boxplot shows North America, South America and Europe have the highest median value whereas Africa has the lowest median value</a:t>
            </a:r>
            <a:endParaRPr sz="1100" dirty="0">
              <a:solidFill>
                <a:srgbClr val="FFFFFF"/>
              </a:solidFill>
            </a:endParaRPr>
          </a:p>
        </p:txBody>
      </p:sp>
      <p:cxnSp>
        <p:nvCxnSpPr>
          <p:cNvPr id="203" name="Google Shape;203;p21"/>
          <p:cNvCxnSpPr/>
          <p:nvPr/>
        </p:nvCxnSpPr>
        <p:spPr>
          <a:xfrm rot="10800000" flipH="1">
            <a:off x="382750" y="1971212"/>
            <a:ext cx="2010300" cy="6300"/>
          </a:xfrm>
          <a:prstGeom prst="straightConnector1">
            <a:avLst/>
          </a:prstGeom>
          <a:noFill/>
          <a:ln w="9525" cap="flat" cmpd="sng">
            <a:solidFill>
              <a:srgbClr val="D5D8DB"/>
            </a:solidFill>
            <a:prstDash val="solid"/>
            <a:round/>
            <a:headEnd type="none" w="med" len="med"/>
            <a:tailEnd type="none" w="med" len="med"/>
          </a:ln>
        </p:spPr>
      </p:cxnSp>
      <p:pic>
        <p:nvPicPr>
          <p:cNvPr id="3" name="Picture 2">
            <a:extLst>
              <a:ext uri="{FF2B5EF4-FFF2-40B4-BE49-F238E27FC236}">
                <a16:creationId xmlns:a16="http://schemas.microsoft.com/office/drawing/2014/main" id="{AE50CF44-3F1D-4769-9A6C-D11F91CA9584}"/>
              </a:ext>
            </a:extLst>
          </p:cNvPr>
          <p:cNvPicPr>
            <a:picLocks noChangeAspect="1"/>
          </p:cNvPicPr>
          <p:nvPr/>
        </p:nvPicPr>
        <p:blipFill>
          <a:blip r:embed="rId3"/>
          <a:stretch>
            <a:fillRect/>
          </a:stretch>
        </p:blipFill>
        <p:spPr>
          <a:xfrm>
            <a:off x="5576723" y="931002"/>
            <a:ext cx="3176728" cy="2006753"/>
          </a:xfrm>
          <a:prstGeom prst="rect">
            <a:avLst/>
          </a:prstGeom>
        </p:spPr>
      </p:pic>
      <p:cxnSp>
        <p:nvCxnSpPr>
          <p:cNvPr id="14" name="Google Shape;203;p21">
            <a:extLst>
              <a:ext uri="{FF2B5EF4-FFF2-40B4-BE49-F238E27FC236}">
                <a16:creationId xmlns:a16="http://schemas.microsoft.com/office/drawing/2014/main" id="{9146E508-27D6-4D33-A9B6-A1A4C78B974F}"/>
              </a:ext>
            </a:extLst>
          </p:cNvPr>
          <p:cNvCxnSpPr/>
          <p:nvPr/>
        </p:nvCxnSpPr>
        <p:spPr>
          <a:xfrm rot="10800000" flipH="1">
            <a:off x="382750" y="3981441"/>
            <a:ext cx="2010300" cy="6300"/>
          </a:xfrm>
          <a:prstGeom prst="straightConnector1">
            <a:avLst/>
          </a:prstGeom>
          <a:noFill/>
          <a:ln w="9525" cap="flat" cmpd="sng">
            <a:solidFill>
              <a:srgbClr val="D5D8DB"/>
            </a:solidFill>
            <a:prstDash val="solid"/>
            <a:round/>
            <a:headEnd type="none" w="med" len="med"/>
            <a:tailEnd type="none" w="med" len="med"/>
          </a:ln>
        </p:spPr>
      </p:cxnSp>
      <p:pic>
        <p:nvPicPr>
          <p:cNvPr id="7" name="Picture 6">
            <a:extLst>
              <a:ext uri="{FF2B5EF4-FFF2-40B4-BE49-F238E27FC236}">
                <a16:creationId xmlns:a16="http://schemas.microsoft.com/office/drawing/2014/main" id="{65B4ED8F-EDA2-4C13-B69E-137EA7EFF984}"/>
              </a:ext>
            </a:extLst>
          </p:cNvPr>
          <p:cNvPicPr>
            <a:picLocks noChangeAspect="1"/>
          </p:cNvPicPr>
          <p:nvPr/>
        </p:nvPicPr>
        <p:blipFill>
          <a:blip r:embed="rId4"/>
          <a:stretch>
            <a:fillRect/>
          </a:stretch>
        </p:blipFill>
        <p:spPr>
          <a:xfrm>
            <a:off x="5568924" y="2988491"/>
            <a:ext cx="3184527" cy="201168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TotalTime>
  <Words>4004</Words>
  <Application>Microsoft Office PowerPoint</Application>
  <PresentationFormat>On-screen Show (16:9)</PresentationFormat>
  <Paragraphs>220</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Courier New</vt:lpstr>
      <vt:lpstr>Nunito</vt:lpstr>
      <vt:lpstr>Maven Pro</vt:lpstr>
      <vt:lpstr>Arial </vt:lpstr>
      <vt:lpstr>Calibri</vt:lpstr>
      <vt:lpstr>Simple Light</vt:lpstr>
      <vt:lpstr>Life Expectancy</vt:lpstr>
      <vt:lpstr>Key  Concepts</vt:lpstr>
      <vt:lpstr>PowerPoint Presentation</vt:lpstr>
      <vt:lpstr>Background</vt:lpstr>
      <vt:lpstr>Research Question</vt:lpstr>
      <vt:lpstr>Dataset Information  </vt:lpstr>
      <vt:lpstr>PowerPoint Presentation</vt:lpstr>
      <vt:lpstr>Table 1</vt:lpstr>
      <vt:lpstr>Data Summary Statistics</vt:lpstr>
      <vt:lpstr>Data Mining Methods</vt:lpstr>
      <vt:lpstr>Multi-linear Regression</vt:lpstr>
      <vt:lpstr>Model 1 Residual Plots </vt:lpstr>
      <vt:lpstr>Model 2 Residual Plots</vt:lpstr>
      <vt:lpstr>PowerPoint Presentation</vt:lpstr>
      <vt:lpstr>Results from Model 1 &amp; Model 2</vt:lpstr>
      <vt:lpstr>Cross Validation</vt:lpstr>
      <vt:lpstr>Regression Tree</vt:lpstr>
      <vt:lpstr>Model Evaluation</vt:lpstr>
      <vt:lpstr>Decision Tree Results</vt:lpstr>
      <vt:lpstr>Conclusion</vt:lpstr>
      <vt:lpstr>Practical Implications </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Life Expectancy</dc:title>
  <dc:creator>Conor Houston</dc:creator>
  <cp:lastModifiedBy>Kevin Diaz</cp:lastModifiedBy>
  <cp:revision>17</cp:revision>
  <dcterms:modified xsi:type="dcterms:W3CDTF">2023-02-19T03:29:20Z</dcterms:modified>
</cp:coreProperties>
</file>